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94" r:id="rId4"/>
    <p:sldId id="278" r:id="rId5"/>
    <p:sldId id="290" r:id="rId6"/>
    <p:sldId id="279" r:id="rId7"/>
    <p:sldId id="280" r:id="rId8"/>
    <p:sldId id="281" r:id="rId9"/>
    <p:sldId id="282" r:id="rId10"/>
    <p:sldId id="283" r:id="rId11"/>
    <p:sldId id="291" r:id="rId12"/>
    <p:sldId id="292" r:id="rId13"/>
    <p:sldId id="284" r:id="rId14"/>
    <p:sldId id="285" r:id="rId15"/>
    <p:sldId id="286" r:id="rId16"/>
    <p:sldId id="287" r:id="rId17"/>
    <p:sldId id="288" r:id="rId18"/>
    <p:sldId id="293" r:id="rId19"/>
    <p:sldId id="289" r:id="rId20"/>
    <p:sldId id="29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p:scale>
          <a:sx n="107" d="100"/>
          <a:sy n="107" d="100"/>
        </p:scale>
        <p:origin x="-89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76120-0CB1-4C13-AB01-F99C8C02FB26}"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76120-0CB1-4C13-AB01-F99C8C02FB26}"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76120-0CB1-4C13-AB01-F99C8C02FB26}"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76120-0CB1-4C13-AB01-F99C8C02FB26}"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76120-0CB1-4C13-AB01-F99C8C02FB26}"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76120-0CB1-4C13-AB01-F99C8C02FB26}"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76120-0CB1-4C13-AB01-F99C8C02FB26}"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76120-0CB1-4C13-AB01-F99C8C02FB26}"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76120-0CB1-4C13-AB01-F99C8C02FB26}"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76120-0CB1-4C13-AB01-F99C8C02FB26}"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76120-0CB1-4C13-AB01-F99C8C02FB26}"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B4E20-AEC6-4427-91EE-2C2990BDCC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76120-0CB1-4C13-AB01-F99C8C02FB26}"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B4E20-AEC6-4427-91EE-2C2990BDCC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Emina.Jahic@parlament.ba"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za prezentacije.jpg"/>
          <p:cNvPicPr>
            <a:picLocks noChangeAspect="1"/>
          </p:cNvPicPr>
          <p:nvPr/>
        </p:nvPicPr>
        <p:blipFill>
          <a:blip r:embed="rId2" cstate="print"/>
          <a:stretch>
            <a:fillRect/>
          </a:stretch>
        </p:blipFill>
        <p:spPr>
          <a:xfrm>
            <a:off x="0" y="0"/>
            <a:ext cx="1115616" cy="6858000"/>
          </a:xfrm>
          <a:prstGeom prst="rect">
            <a:avLst/>
          </a:prstGeom>
        </p:spPr>
      </p:pic>
      <p:sp>
        <p:nvSpPr>
          <p:cNvPr id="2" name="Title 1"/>
          <p:cNvSpPr>
            <a:spLocks noGrp="1"/>
          </p:cNvSpPr>
          <p:nvPr>
            <p:ph type="ctrTitle"/>
          </p:nvPr>
        </p:nvSpPr>
        <p:spPr>
          <a:xfrm>
            <a:off x="1979712" y="3284984"/>
            <a:ext cx="6624736" cy="1512168"/>
          </a:xfrm>
        </p:spPr>
        <p:txBody>
          <a:bodyPr>
            <a:noAutofit/>
          </a:bodyPr>
          <a:lstStyle/>
          <a:p>
            <a:pPr>
              <a:defRPr/>
            </a:pPr>
            <a:r>
              <a:rPr lang="bs-Latn-BA" sz="2400" dirty="0" smtClean="0">
                <a:solidFill>
                  <a:schemeClr val="accent1">
                    <a:lumMod val="50000"/>
                  </a:schemeClr>
                </a:solidFill>
                <a:latin typeface="Arial" pitchFamily="34" charset="0"/>
                <a:cs typeface="Arial" pitchFamily="34" charset="0"/>
              </a:rPr>
              <a:t>Bosnia and Herzegovina</a:t>
            </a:r>
            <a:r>
              <a:rPr lang="bs-Latn-BA" sz="2400" dirty="0">
                <a:solidFill>
                  <a:schemeClr val="accent1">
                    <a:lumMod val="50000"/>
                  </a:schemeClr>
                </a:solidFill>
                <a:latin typeface="Arial" pitchFamily="34" charset="0"/>
                <a:cs typeface="Arial" pitchFamily="34" charset="0"/>
              </a:rPr>
              <a:t/>
            </a:r>
            <a:br>
              <a:rPr lang="bs-Latn-BA" sz="2400" dirty="0">
                <a:solidFill>
                  <a:schemeClr val="accent1">
                    <a:lumMod val="50000"/>
                  </a:schemeClr>
                </a:solidFill>
                <a:latin typeface="Arial" pitchFamily="34" charset="0"/>
                <a:cs typeface="Arial" pitchFamily="34" charset="0"/>
              </a:rPr>
            </a:br>
            <a:r>
              <a:rPr lang="bs-Latn-BA" sz="2000" dirty="0">
                <a:solidFill>
                  <a:schemeClr val="accent1">
                    <a:lumMod val="50000"/>
                  </a:schemeClr>
                </a:solidFill>
                <a:latin typeface="Arial" pitchFamily="34" charset="0"/>
                <a:cs typeface="Arial" pitchFamily="34" charset="0"/>
              </a:rPr>
              <a:t>Parliamentary Assembly of </a:t>
            </a:r>
            <a:r>
              <a:rPr lang="bs-Latn-BA" sz="2000" dirty="0" smtClean="0">
                <a:solidFill>
                  <a:schemeClr val="accent1">
                    <a:lumMod val="50000"/>
                  </a:schemeClr>
                </a:solidFill>
                <a:latin typeface="Arial" pitchFamily="34" charset="0"/>
                <a:cs typeface="Arial" pitchFamily="34" charset="0"/>
              </a:rPr>
              <a:t>Bosnia and Herzegovina</a:t>
            </a:r>
            <a:endParaRPr lang="en-US" sz="2000" dirty="0">
              <a:solidFill>
                <a:schemeClr val="accent1">
                  <a:lumMod val="50000"/>
                </a:schemeClr>
              </a:solidFill>
              <a:latin typeface="Arial" pitchFamily="34" charset="0"/>
              <a:cs typeface="Arial" pitchFamily="34" charset="0"/>
            </a:endParaRPr>
          </a:p>
        </p:txBody>
      </p:sp>
      <p:sp>
        <p:nvSpPr>
          <p:cNvPr id="3" name="Subtitle 2"/>
          <p:cNvSpPr>
            <a:spLocks noGrp="1"/>
          </p:cNvSpPr>
          <p:nvPr>
            <p:ph type="subTitle" idx="1"/>
          </p:nvPr>
        </p:nvSpPr>
        <p:spPr>
          <a:xfrm>
            <a:off x="1187624" y="5229200"/>
            <a:ext cx="7848872" cy="1146993"/>
          </a:xfrm>
          <a:effectLst>
            <a:outerShdw blurRad="50800" dist="50800" dir="5400000" algn="ctr" rotWithShape="0">
              <a:srgbClr val="000000">
                <a:alpha val="26000"/>
              </a:srgbClr>
            </a:outerShdw>
          </a:effectLst>
        </p:spPr>
        <p:txBody>
          <a:bodyPr>
            <a:normAutofit/>
          </a:bodyPr>
          <a:lstStyle/>
          <a:p>
            <a:pPr>
              <a:defRPr/>
            </a:pPr>
            <a:r>
              <a:rPr lang="bs-Latn-BA" sz="1200" dirty="0" smtClean="0">
                <a:solidFill>
                  <a:schemeClr val="tx2"/>
                </a:solidFill>
                <a:latin typeface="Arial" pitchFamily="34" charset="0"/>
                <a:cs typeface="Arial" pitchFamily="34" charset="0"/>
              </a:rPr>
              <a:t>Emina Jahić</a:t>
            </a:r>
          </a:p>
          <a:p>
            <a:pPr>
              <a:defRPr/>
            </a:pPr>
            <a:r>
              <a:rPr lang="en-US" sz="1100" dirty="0" smtClean="0">
                <a:solidFill>
                  <a:schemeClr val="tx2"/>
                </a:solidFill>
                <a:latin typeface="Arial" pitchFamily="34" charset="0"/>
                <a:cs typeface="Arial" pitchFamily="34" charset="0"/>
              </a:rPr>
              <a:t>Secretary </a:t>
            </a:r>
            <a:r>
              <a:rPr lang="en-US" sz="1100" dirty="0">
                <a:solidFill>
                  <a:schemeClr val="tx2"/>
                </a:solidFill>
                <a:latin typeface="Arial" pitchFamily="34" charset="0"/>
                <a:cs typeface="Arial" pitchFamily="34" charset="0"/>
              </a:rPr>
              <a:t>of the Joint Committee on Human </a:t>
            </a:r>
            <a:r>
              <a:rPr lang="en-US" sz="1100" dirty="0" smtClean="0">
                <a:solidFill>
                  <a:schemeClr val="tx2"/>
                </a:solidFill>
                <a:latin typeface="Arial" pitchFamily="34" charset="0"/>
                <a:cs typeface="Arial" pitchFamily="34" charset="0"/>
              </a:rPr>
              <a:t>Rights,</a:t>
            </a:r>
            <a:r>
              <a:rPr lang="bs-Latn-BA" sz="1100" dirty="0" smtClean="0">
                <a:solidFill>
                  <a:schemeClr val="tx2"/>
                </a:solidFill>
                <a:latin typeface="Arial" pitchFamily="34" charset="0"/>
                <a:cs typeface="Arial" pitchFamily="34" charset="0"/>
              </a:rPr>
              <a:t> </a:t>
            </a:r>
            <a:r>
              <a:rPr lang="en-US" sz="1100" dirty="0" smtClean="0">
                <a:solidFill>
                  <a:schemeClr val="tx2"/>
                </a:solidFill>
                <a:latin typeface="Arial" pitchFamily="34" charset="0"/>
                <a:cs typeface="Arial" pitchFamily="34" charset="0"/>
              </a:rPr>
              <a:t>Children' </a:t>
            </a:r>
            <a:r>
              <a:rPr lang="en-US" sz="1100" dirty="0">
                <a:solidFill>
                  <a:schemeClr val="tx2"/>
                </a:solidFill>
                <a:latin typeface="Arial" pitchFamily="34" charset="0"/>
                <a:cs typeface="Arial" pitchFamily="34" charset="0"/>
              </a:rPr>
              <a:t>Rights, Youth, Immigration, Refugees, Asylum and Ethics </a:t>
            </a:r>
            <a:endParaRPr lang="bs-Latn-BA" sz="1100" dirty="0" smtClean="0">
              <a:solidFill>
                <a:schemeClr val="tx2"/>
              </a:solidFill>
              <a:latin typeface="Arial" pitchFamily="34" charset="0"/>
              <a:cs typeface="Arial" pitchFamily="34" charset="0"/>
            </a:endParaRPr>
          </a:p>
          <a:p>
            <a:pPr>
              <a:defRPr/>
            </a:pPr>
            <a:r>
              <a:rPr lang="bs-Latn-BA" sz="1100" dirty="0" smtClean="0">
                <a:solidFill>
                  <a:schemeClr val="tx2"/>
                </a:solidFill>
                <a:latin typeface="Arial" pitchFamily="34" charset="0"/>
                <a:cs typeface="Arial" pitchFamily="34" charset="0"/>
              </a:rPr>
              <a:t>Skopje, 8-9 May 2014</a:t>
            </a:r>
            <a:endParaRPr lang="bs-Latn-BA" sz="1100" dirty="0" smtClean="0">
              <a:latin typeface="Arial" pitchFamily="34" charset="0"/>
              <a:cs typeface="Arial" pitchFamily="34" charset="0"/>
            </a:endParaRPr>
          </a:p>
        </p:txBody>
      </p:sp>
      <p:pic>
        <p:nvPicPr>
          <p:cNvPr id="5124" name="Picture 4" descr="Znak za word.png"/>
          <p:cNvPicPr>
            <a:picLocks noChangeAspect="1"/>
          </p:cNvPicPr>
          <p:nvPr/>
        </p:nvPicPr>
        <p:blipFill>
          <a:blip r:embed="rId3" cstate="print"/>
          <a:srcRect/>
          <a:stretch>
            <a:fillRect/>
          </a:stretch>
        </p:blipFill>
        <p:spPr bwMode="auto">
          <a:xfrm>
            <a:off x="3203848" y="404664"/>
            <a:ext cx="3960440" cy="2706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634082"/>
          </a:xfrm>
        </p:spPr>
        <p:txBody>
          <a:bodyPr>
            <a:normAutofit/>
          </a:bodyPr>
          <a:lstStyle/>
          <a:p>
            <a:r>
              <a:rPr lang="en-US" altLang="sr-Latn-RS" sz="2800" b="1" i="1" dirty="0">
                <a:latin typeface="Arial" panose="020B0604020202020204" pitchFamily="34" charset="0"/>
                <a:cs typeface="Arial" panose="020B0604020202020204" pitchFamily="34" charset="0"/>
              </a:rPr>
              <a:t>Behavior of elected representatives</a:t>
            </a:r>
            <a:endParaRPr lang="en-US" sz="28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980728"/>
            <a:ext cx="6892248" cy="5591544"/>
          </a:xfrm>
        </p:spPr>
        <p:txBody>
          <a:bodyPr>
            <a:noAutofit/>
          </a:bodyPr>
          <a:lstStyle/>
          <a:p>
            <a:pPr algn="just"/>
            <a:r>
              <a:rPr lang="en-US" sz="1600" dirty="0">
                <a:latin typeface="Arial" panose="020B0604020202020204" pitchFamily="34" charset="0"/>
                <a:cs typeface="Arial" panose="020B0604020202020204" pitchFamily="34" charset="0"/>
              </a:rPr>
              <a:t>Elected officials shall observe any standards of conduct which the Parliament may prescribe. They shall behave at all times in such a manner that will enhance the dignity and reputation of the House.</a:t>
            </a:r>
            <a:endParaRPr lang="bs-Latn-BA" sz="1600" dirty="0">
              <a:latin typeface="Arial" panose="020B0604020202020204" pitchFamily="34" charset="0"/>
              <a:cs typeface="Arial" panose="020B0604020202020204" pitchFamily="34" charset="0"/>
            </a:endParaRPr>
          </a:p>
          <a:p>
            <a:pPr marL="0" indent="0">
              <a:buNone/>
            </a:pPr>
            <a:r>
              <a:rPr lang="en-US" sz="2000" b="1" i="1" dirty="0" smtClean="0">
                <a:latin typeface="Arial" panose="020B0604020202020204" pitchFamily="34" charset="0"/>
                <a:cs typeface="Arial" panose="020B0604020202020204" pitchFamily="34" charset="0"/>
              </a:rPr>
              <a:t>In particular</a:t>
            </a:r>
            <a:r>
              <a:rPr lang="bs-Latn-BA" sz="2000" b="1" dirty="0">
                <a:latin typeface="Arial" panose="020B0604020202020204" pitchFamily="34" charset="0"/>
                <a:cs typeface="Arial" panose="020B0604020202020204" pitchFamily="34" charset="0"/>
              </a:rPr>
              <a:t> </a:t>
            </a:r>
            <a:r>
              <a:rPr lang="bs-Latn-BA" sz="2000" b="1" dirty="0" smtClean="0">
                <a:latin typeface="Arial" panose="020B0604020202020204" pitchFamily="34" charset="0"/>
                <a:cs typeface="Arial" panose="020B0604020202020204" pitchFamily="34" charset="0"/>
              </a:rPr>
              <a:t>:</a:t>
            </a:r>
          </a:p>
          <a:p>
            <a:pPr marL="0" indent="0">
              <a:buFontTx/>
              <a:buNone/>
              <a:defRPr/>
            </a:pPr>
            <a:r>
              <a:rPr lang="en-US" sz="2000" dirty="0" smtClean="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Elected officials are obliged to be regularly present at the Parliament’s, committees’ and working </a:t>
            </a:r>
            <a:r>
              <a:rPr lang="en-US" sz="2000" dirty="0" smtClean="0">
                <a:latin typeface="Arial" panose="020B0604020202020204" pitchFamily="34" charset="0"/>
                <a:cs typeface="Arial" panose="020B0604020202020204" pitchFamily="34" charset="0"/>
              </a:rPr>
              <a:t>bodies’</a:t>
            </a:r>
            <a:r>
              <a:rPr lang="bs-Latn-BA"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sessions</a:t>
            </a:r>
            <a:r>
              <a:rPr lang="en-US" sz="2000" dirty="0">
                <a:latin typeface="Arial" panose="020B0604020202020204" pitchFamily="34" charset="0"/>
                <a:cs typeface="Arial" panose="020B0604020202020204" pitchFamily="34" charset="0"/>
              </a:rPr>
              <a:t>. They can be absent only under justified circumstances in accordance with the Rules of Procedure;  </a:t>
            </a:r>
            <a:r>
              <a:rPr lang="bs-Latn-BA" sz="2000" dirty="0" smtClean="0">
                <a:latin typeface="Arial" panose="020B0604020202020204" pitchFamily="34" charset="0"/>
                <a:cs typeface="Arial" panose="020B0604020202020204" pitchFamily="34" charset="0"/>
              </a:rPr>
              <a:t>      </a:t>
            </a: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b) Elected officials must not leave a session during </a:t>
            </a:r>
            <a:r>
              <a:rPr lang="en-US" sz="2000" dirty="0" smtClean="0">
                <a:latin typeface="Arial" panose="020B0604020202020204" pitchFamily="34" charset="0"/>
                <a:cs typeface="Arial" panose="020B0604020202020204" pitchFamily="34" charset="0"/>
              </a:rPr>
              <a:t>the address </a:t>
            </a:r>
            <a:r>
              <a:rPr lang="en-US" sz="2000" dirty="0">
                <a:latin typeface="Arial" panose="020B0604020202020204" pitchFamily="34" charset="0"/>
                <a:cs typeface="Arial" panose="020B0604020202020204" pitchFamily="34" charset="0"/>
              </a:rPr>
              <a:t>of Speaker or a guest</a:t>
            </a:r>
            <a:r>
              <a:rPr lang="en-US" sz="2000" dirty="0" smtClean="0">
                <a:latin typeface="Arial" panose="020B0604020202020204" pitchFamily="34" charset="0"/>
                <a:cs typeface="Arial" panose="020B0604020202020204" pitchFamily="34" charset="0"/>
              </a:rPr>
              <a:t>;</a:t>
            </a:r>
            <a:endParaRPr lang="hr-HR"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c) Elected officials should avoid making statements that are not supported by evidence</a:t>
            </a:r>
            <a:r>
              <a:rPr lang="en-US" sz="2000" dirty="0" smtClean="0">
                <a:latin typeface="Arial" panose="020B0604020202020204" pitchFamily="34" charset="0"/>
                <a:cs typeface="Arial" panose="020B0604020202020204" pitchFamily="34" charset="0"/>
              </a:rPr>
              <a:t>;</a:t>
            </a:r>
            <a:endParaRPr lang="hr-HR"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d) Elected officials must not sit or stand with their back turned towards the Speaker;</a:t>
            </a:r>
            <a:endParaRPr lang="hr-HR"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e) Elected officials must not consume alcohol or food during session;</a:t>
            </a:r>
            <a:endParaRPr lang="hr-HR" sz="2000" dirty="0">
              <a:latin typeface="Arial" panose="020B0604020202020204" pitchFamily="34" charset="0"/>
              <a:cs typeface="Arial" panose="020B0604020202020204" pitchFamily="34" charset="0"/>
            </a:endParaRPr>
          </a:p>
          <a:p>
            <a:pPr marL="0" indent="0">
              <a:buFontTx/>
              <a:buNone/>
              <a:defRPr/>
            </a:pPr>
            <a:r>
              <a:rPr lang="bs-Latn-BA"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2000232" y="260648"/>
            <a:ext cx="6892248" cy="6311624"/>
          </a:xfrm>
        </p:spPr>
        <p:txBody>
          <a:bodyPr>
            <a:noAutofit/>
          </a:bodyPr>
          <a:lstStyle/>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f) Elected officials must not read books, newspapers, or other publications unrelated to their </a:t>
            </a:r>
            <a:r>
              <a:rPr lang="en-US" sz="2000" dirty="0" smtClean="0">
                <a:latin typeface="Arial" panose="020B0604020202020204" pitchFamily="34" charset="0"/>
                <a:cs typeface="Arial" panose="020B0604020202020204" pitchFamily="34" charset="0"/>
              </a:rPr>
              <a:t>parliamentary</a:t>
            </a:r>
            <a:r>
              <a:rPr lang="bs-Latn-BA"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duties </a:t>
            </a:r>
            <a:endParaRPr lang="bs-Latn-BA"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during session;</a:t>
            </a:r>
            <a:endParaRPr lang="hr-HR"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g</a:t>
            </a:r>
            <a:r>
              <a:rPr lang="en-US" sz="2000" dirty="0">
                <a:latin typeface="Arial" panose="020B0604020202020204" pitchFamily="34" charset="0"/>
                <a:cs typeface="Arial" panose="020B0604020202020204" pitchFamily="34" charset="0"/>
              </a:rPr>
              <a:t>)  Elected officials must not use mobile phones during session nor use portable computers in such a way that </a:t>
            </a:r>
            <a:endParaRPr lang="bs-Latn-BA"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disturbs </a:t>
            </a:r>
            <a:r>
              <a:rPr lang="en-US" sz="2000" dirty="0">
                <a:latin typeface="Arial" panose="020B0604020202020204" pitchFamily="34" charset="0"/>
                <a:cs typeface="Arial" panose="020B0604020202020204" pitchFamily="34" charset="0"/>
              </a:rPr>
              <a:t>session;</a:t>
            </a:r>
            <a:endParaRPr lang="hr-HR"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h) Elected officials must not display flags and emblems during session</a:t>
            </a:r>
            <a:r>
              <a:rPr lang="en-US" sz="2000" dirty="0" smtClean="0">
                <a:latin typeface="Arial" panose="020B0604020202020204" pitchFamily="34" charset="0"/>
                <a:cs typeface="Arial" panose="020B0604020202020204" pitchFamily="34" charset="0"/>
              </a:rPr>
              <a:t>;</a:t>
            </a:r>
            <a:endParaRPr lang="hr-HR"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Elected officials must not conduct conversations during session unless it is necessary to do so, provided they </a:t>
            </a:r>
            <a:endParaRPr lang="bs-Latn-BA"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do </a:t>
            </a:r>
            <a:r>
              <a:rPr lang="en-US" sz="2000" dirty="0">
                <a:latin typeface="Arial" panose="020B0604020202020204" pitchFamily="34" charset="0"/>
                <a:cs typeface="Arial" panose="020B0604020202020204" pitchFamily="34" charset="0"/>
              </a:rPr>
              <a:t>not disturb the </a:t>
            </a:r>
            <a:r>
              <a:rPr lang="en-US" sz="2000" dirty="0" err="1" smtClean="0">
                <a:latin typeface="Arial" panose="020B0604020202020204" pitchFamily="34" charset="0"/>
                <a:cs typeface="Arial" panose="020B0604020202020204" pitchFamily="34" charset="0"/>
              </a:rPr>
              <a:t>ses</a:t>
            </a:r>
            <a:r>
              <a:rPr lang="bs-Latn-BA" sz="2000" dirty="0" smtClean="0">
                <a:latin typeface="Arial" panose="020B0604020202020204" pitchFamily="34" charset="0"/>
                <a:cs typeface="Arial" panose="020B0604020202020204" pitchFamily="34" charset="0"/>
              </a:rPr>
              <a:t>sion;</a:t>
            </a:r>
            <a:endParaRPr lang="bs-Latn-BA"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j) Elected officials must not speak against another person, interrupt speaker or in any way undermine the session, </a:t>
            </a:r>
            <a:endParaRPr lang="bs-Latn-BA"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order </a:t>
            </a:r>
            <a:r>
              <a:rPr lang="en-US" sz="2000" dirty="0">
                <a:latin typeface="Arial" panose="020B0604020202020204" pitchFamily="34" charset="0"/>
                <a:cs typeface="Arial" panose="020B0604020202020204" pitchFamily="34" charset="0"/>
              </a:rPr>
              <a:t>in the halls, offices and </a:t>
            </a:r>
            <a:r>
              <a:rPr lang="en-US" sz="2000" dirty="0" smtClean="0">
                <a:latin typeface="Arial" panose="020B0604020202020204" pitchFamily="34" charset="0"/>
                <a:cs typeface="Arial" panose="020B0604020202020204" pitchFamily="34" charset="0"/>
              </a:rPr>
              <a:t>hallways</a:t>
            </a:r>
            <a:r>
              <a:rPr lang="bs-Latn-BA"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302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2000232" y="260648"/>
            <a:ext cx="6892248" cy="6311624"/>
          </a:xfrm>
        </p:spPr>
        <p:txBody>
          <a:bodyPr>
            <a:noAutofit/>
          </a:bodyPr>
          <a:lstStyle/>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k) Elected officials must not use any expressions or words that might insult or belittle others and those who </a:t>
            </a:r>
            <a:r>
              <a:rPr lang="en-US" sz="2000" dirty="0" smtClean="0">
                <a:latin typeface="Arial" panose="020B0604020202020204" pitchFamily="34" charset="0"/>
                <a:cs typeface="Arial" panose="020B0604020202020204" pitchFamily="34" charset="0"/>
              </a:rPr>
              <a:t>are</a:t>
            </a:r>
            <a:r>
              <a:rPr lang="bs-Latn-BA"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different</a:t>
            </a:r>
            <a:r>
              <a:rPr lang="en-US" sz="2000" dirty="0">
                <a:latin typeface="Arial" panose="020B0604020202020204" pitchFamily="34" charset="0"/>
                <a:cs typeface="Arial" panose="020B0604020202020204" pitchFamily="34" charset="0"/>
              </a:rPr>
              <a:t>, expressions and their synonyms that might insult human dignity and undermine dignity of the </a:t>
            </a:r>
            <a:r>
              <a:rPr lang="en-US" sz="2000" dirty="0" smtClean="0">
                <a:latin typeface="Arial" panose="020B0604020202020204" pitchFamily="34" charset="0"/>
                <a:cs typeface="Arial" panose="020B0604020202020204" pitchFamily="34" charset="0"/>
              </a:rPr>
              <a:t>Parliament</a:t>
            </a:r>
            <a:r>
              <a:rPr lang="en-US" sz="2000" dirty="0">
                <a:latin typeface="Arial" panose="020B0604020202020204" pitchFamily="34" charset="0"/>
                <a:cs typeface="Arial" panose="020B0604020202020204" pitchFamily="34" charset="0"/>
              </a:rPr>
              <a:t>, and encourage hatred and violence. In their work they shall exclude any partiality towards </a:t>
            </a:r>
            <a:r>
              <a:rPr lang="en-US" sz="2000" dirty="0" smtClean="0">
                <a:latin typeface="Arial" panose="020B0604020202020204" pitchFamily="34" charset="0"/>
                <a:cs typeface="Arial" panose="020B0604020202020204" pitchFamily="34" charset="0"/>
              </a:rPr>
              <a:t>different</a:t>
            </a:r>
            <a:r>
              <a:rPr lang="bs-Latn-BA"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political </a:t>
            </a:r>
            <a:r>
              <a:rPr lang="en-US" sz="2000" dirty="0">
                <a:latin typeface="Arial" panose="020B0604020202020204" pitchFamily="34" charset="0"/>
                <a:cs typeface="Arial" panose="020B0604020202020204" pitchFamily="34" charset="0"/>
              </a:rPr>
              <a:t>ideology, race, religion, nation, gender or any other </a:t>
            </a:r>
            <a:r>
              <a:rPr lang="en-US" sz="2000" dirty="0" smtClean="0">
                <a:latin typeface="Arial" panose="020B0604020202020204" pitchFamily="34" charset="0"/>
                <a:cs typeface="Arial" panose="020B0604020202020204" pitchFamily="34" charset="0"/>
              </a:rPr>
              <a:t>prejudice</a:t>
            </a:r>
            <a:r>
              <a:rPr lang="bs-Latn-BA" sz="2000" dirty="0">
                <a:latin typeface="Arial" panose="020B0604020202020204" pitchFamily="34" charset="0"/>
                <a:cs typeface="Arial" panose="020B0604020202020204" pitchFamily="34" charset="0"/>
              </a:rPr>
              <a:t>;</a:t>
            </a:r>
            <a:endParaRPr lang="hr-HR"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l) Conversation between elected officials in the hallway must not be loud in such a way to interrupt </a:t>
            </a:r>
            <a:r>
              <a:rPr lang="en-US" sz="2000" dirty="0" smtClean="0">
                <a:latin typeface="Arial" panose="020B0604020202020204" pitchFamily="34" charset="0"/>
                <a:cs typeface="Arial" panose="020B0604020202020204" pitchFamily="34" charset="0"/>
              </a:rPr>
              <a:t>session</a:t>
            </a:r>
            <a:r>
              <a:rPr lang="bs-Latn-BA" sz="2000" dirty="0">
                <a:latin typeface="Arial" panose="020B0604020202020204" pitchFamily="34" charset="0"/>
                <a:cs typeface="Arial" panose="020B0604020202020204" pitchFamily="34" charset="0"/>
              </a:rPr>
              <a:t>;</a:t>
            </a:r>
            <a:endParaRPr lang="hr-HR" sz="2000" dirty="0">
              <a:latin typeface="Arial" panose="020B0604020202020204" pitchFamily="34" charset="0"/>
              <a:cs typeface="Arial" panose="020B0604020202020204" pitchFamily="34" charset="0"/>
            </a:endParaRPr>
          </a:p>
          <a:p>
            <a:pPr marL="0" indent="0">
              <a:buFontTx/>
              <a:buNone/>
              <a:defRPr/>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m) When participating in the sessions or any other public places, where they act as representatives of </a:t>
            </a:r>
            <a:r>
              <a:rPr lang="en-US" sz="2000" dirty="0" smtClean="0">
                <a:latin typeface="Arial" panose="020B0604020202020204" pitchFamily="34" charset="0"/>
                <a:cs typeface="Arial" panose="020B0604020202020204" pitchFamily="34" charset="0"/>
              </a:rPr>
              <a:t>the</a:t>
            </a:r>
            <a:r>
              <a:rPr lang="bs-Latn-BA"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Parliament</a:t>
            </a:r>
            <a:r>
              <a:rPr lang="en-US" sz="2000" dirty="0">
                <a:latin typeface="Arial" panose="020B0604020202020204" pitchFamily="34" charset="0"/>
                <a:cs typeface="Arial" panose="020B0604020202020204" pitchFamily="34" charset="0"/>
              </a:rPr>
              <a:t>, elected officials shall be dressed </a:t>
            </a:r>
            <a:r>
              <a:rPr lang="en-US" sz="2000" dirty="0" smtClean="0">
                <a:latin typeface="Arial" panose="020B0604020202020204" pitchFamily="34" charset="0"/>
                <a:cs typeface="Arial" panose="020B0604020202020204" pitchFamily="34" charset="0"/>
              </a:rPr>
              <a:t>appropriately</a:t>
            </a:r>
            <a:r>
              <a:rPr lang="bs-Latn-BA" sz="2000" dirty="0">
                <a:latin typeface="Arial" panose="020B0604020202020204" pitchFamily="34" charset="0"/>
                <a:cs typeface="Arial" panose="020B0604020202020204" pitchFamily="34" charset="0"/>
              </a:rPr>
              <a:t>.</a:t>
            </a:r>
            <a:endParaRPr lang="hr-HR" sz="2000" dirty="0">
              <a:latin typeface="Arial" panose="020B0604020202020204" pitchFamily="34" charset="0"/>
              <a:cs typeface="Arial" panose="020B0604020202020204" pitchFamily="34" charset="0"/>
            </a:endParaRPr>
          </a:p>
          <a:p>
            <a:pPr lvl="0"/>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354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1143000"/>
          </a:xfrm>
        </p:spPr>
        <p:txBody>
          <a:bodyPr>
            <a:normAutofit/>
          </a:bodyPr>
          <a:lstStyle/>
          <a:p>
            <a:r>
              <a:rPr lang="en-US" altLang="sr-Latn-RS" sz="2800" b="1" dirty="0">
                <a:latin typeface="Arial" panose="020B0604020202020204" pitchFamily="34" charset="0"/>
                <a:cs typeface="Arial" panose="020B0604020202020204" pitchFamily="34" charset="0"/>
              </a:rPr>
              <a:t>OBLIGATIONS OF ELECTED OFFICIALS</a:t>
            </a:r>
            <a:endParaRPr lang="en-US" sz="28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1268760"/>
            <a:ext cx="6786610" cy="5303512"/>
          </a:xfrm>
        </p:spPr>
        <p:txBody>
          <a:bodyPr>
            <a:normAutofit fontScale="92500" lnSpcReduction="20000"/>
          </a:bodyPr>
          <a:lstStyle/>
          <a:p>
            <a:pPr marL="0" indent="0">
              <a:buNone/>
            </a:pPr>
            <a:r>
              <a:rPr lang="bs-Latn-BA" altLang="sr-Latn-RS" sz="2800" dirty="0" smtClean="0">
                <a:latin typeface="Arial" panose="020B0604020202020204" pitchFamily="34" charset="0"/>
                <a:cs typeface="Arial" panose="020B0604020202020204" pitchFamily="34" charset="0"/>
              </a:rPr>
              <a:t>In performing </a:t>
            </a:r>
            <a:r>
              <a:rPr lang="en-US" altLang="sr-Latn-RS" sz="2800" dirty="0" smtClean="0">
                <a:latin typeface="Arial" panose="020B0604020202020204" pitchFamily="34" charset="0"/>
                <a:cs typeface="Arial" panose="020B0604020202020204" pitchFamily="34" charset="0"/>
              </a:rPr>
              <a:t>function</a:t>
            </a:r>
            <a:r>
              <a:rPr lang="bs-Latn-BA" altLang="sr-Latn-RS" sz="2800" dirty="0" smtClean="0">
                <a:latin typeface="Arial" panose="020B0604020202020204" pitchFamily="34" charset="0"/>
                <a:cs typeface="Arial" panose="020B0604020202020204" pitchFamily="34" charset="0"/>
              </a:rPr>
              <a:t>:</a:t>
            </a:r>
            <a:endParaRPr lang="hr-HR" altLang="sr-Latn-RS" sz="2800" dirty="0">
              <a:latin typeface="Arial" panose="020B0604020202020204" pitchFamily="34" charset="0"/>
              <a:cs typeface="Arial" panose="020B0604020202020204" pitchFamily="34" charset="0"/>
            </a:endParaRPr>
          </a:p>
          <a:p>
            <a:r>
              <a:rPr lang="en-US" altLang="sr-Latn-RS" sz="2800" dirty="0">
                <a:latin typeface="Arial" panose="020B0604020202020204" pitchFamily="34" charset="0"/>
                <a:cs typeface="Arial" panose="020B0604020202020204" pitchFamily="34" charset="0"/>
              </a:rPr>
              <a:t>Ban on exercising authority to one’s own </a:t>
            </a:r>
            <a:r>
              <a:rPr lang="en-US" altLang="sr-Latn-RS" sz="2800" dirty="0" smtClean="0">
                <a:latin typeface="Arial" panose="020B0604020202020204" pitchFamily="34" charset="0"/>
                <a:cs typeface="Arial" panose="020B0604020202020204" pitchFamily="34" charset="0"/>
              </a:rPr>
              <a:t>advantage</a:t>
            </a:r>
            <a:r>
              <a:rPr lang="bs-Latn-BA" altLang="sr-Latn-RS" sz="2800" dirty="0" smtClean="0">
                <a:latin typeface="Arial" panose="020B0604020202020204" pitchFamily="34" charset="0"/>
                <a:cs typeface="Arial" panose="020B0604020202020204" pitchFamily="34" charset="0"/>
              </a:rPr>
              <a:t>;</a:t>
            </a:r>
            <a:endParaRPr lang="hr-HR" altLang="sr-Latn-RS" sz="2800" dirty="0">
              <a:latin typeface="Arial" panose="020B0604020202020204" pitchFamily="34" charset="0"/>
              <a:cs typeface="Arial" panose="020B0604020202020204" pitchFamily="34" charset="0"/>
            </a:endParaRPr>
          </a:p>
          <a:p>
            <a:r>
              <a:rPr lang="en-US" altLang="sr-Latn-RS" sz="2800" dirty="0">
                <a:latin typeface="Arial" panose="020B0604020202020204" pitchFamily="34" charset="0"/>
                <a:cs typeface="Arial" panose="020B0604020202020204" pitchFamily="34" charset="0"/>
              </a:rPr>
              <a:t>Conflict of </a:t>
            </a:r>
            <a:r>
              <a:rPr lang="en-US" altLang="sr-Latn-RS" sz="2800" dirty="0" smtClean="0">
                <a:latin typeface="Arial" panose="020B0604020202020204" pitchFamily="34" charset="0"/>
                <a:cs typeface="Arial" panose="020B0604020202020204" pitchFamily="34" charset="0"/>
              </a:rPr>
              <a:t>interests</a:t>
            </a:r>
            <a:r>
              <a:rPr lang="bs-Latn-BA" altLang="sr-Latn-RS" sz="2800" dirty="0" smtClean="0">
                <a:latin typeface="Arial" panose="020B0604020202020204" pitchFamily="34" charset="0"/>
                <a:cs typeface="Arial" panose="020B0604020202020204" pitchFamily="34" charset="0"/>
              </a:rPr>
              <a:t>;</a:t>
            </a:r>
            <a:r>
              <a:rPr lang="en-US" altLang="sr-Latn-RS" sz="2800" dirty="0" smtClean="0">
                <a:latin typeface="Arial" panose="020B0604020202020204" pitchFamily="34" charset="0"/>
                <a:cs typeface="Arial" panose="020B0604020202020204" pitchFamily="34" charset="0"/>
              </a:rPr>
              <a:t> </a:t>
            </a:r>
            <a:endParaRPr lang="hr-HR" altLang="sr-Latn-RS" sz="2800" dirty="0">
              <a:latin typeface="Arial" panose="020B0604020202020204" pitchFamily="34" charset="0"/>
              <a:cs typeface="Arial" panose="020B0604020202020204" pitchFamily="34" charset="0"/>
            </a:endParaRPr>
          </a:p>
          <a:p>
            <a:r>
              <a:rPr lang="en-US" altLang="sr-Latn-RS" sz="2800" dirty="0">
                <a:latin typeface="Arial" panose="020B0604020202020204" pitchFamily="34" charset="0"/>
                <a:cs typeface="Arial" panose="020B0604020202020204" pitchFamily="34" charset="0"/>
              </a:rPr>
              <a:t>Limit on concurrent performing of two or more </a:t>
            </a:r>
            <a:r>
              <a:rPr lang="en-US" altLang="sr-Latn-RS" sz="2800" dirty="0" smtClean="0">
                <a:latin typeface="Arial" panose="020B0604020202020204" pitchFamily="34" charset="0"/>
                <a:cs typeface="Arial" panose="020B0604020202020204" pitchFamily="34" charset="0"/>
              </a:rPr>
              <a:t>functions</a:t>
            </a:r>
            <a:r>
              <a:rPr lang="bs-Latn-BA" altLang="sr-Latn-RS" sz="2800" dirty="0" smtClean="0">
                <a:latin typeface="Arial" panose="020B0604020202020204" pitchFamily="34" charset="0"/>
                <a:cs typeface="Arial" panose="020B0604020202020204" pitchFamily="34" charset="0"/>
              </a:rPr>
              <a:t>;</a:t>
            </a:r>
            <a:endParaRPr lang="hr-HR" altLang="sr-Latn-RS" sz="2800" dirty="0">
              <a:latin typeface="Arial" panose="020B0604020202020204" pitchFamily="34" charset="0"/>
              <a:cs typeface="Arial" panose="020B0604020202020204" pitchFamily="34" charset="0"/>
            </a:endParaRPr>
          </a:p>
          <a:p>
            <a:r>
              <a:rPr lang="en-US" altLang="sr-Latn-RS" sz="2800" dirty="0">
                <a:latin typeface="Arial" panose="020B0604020202020204" pitchFamily="34" charset="0"/>
                <a:cs typeface="Arial" panose="020B0604020202020204" pitchFamily="34" charset="0"/>
              </a:rPr>
              <a:t>Exercise of </a:t>
            </a:r>
            <a:r>
              <a:rPr lang="en-US" altLang="sr-Latn-RS" sz="2800" dirty="0" smtClean="0">
                <a:latin typeface="Arial" panose="020B0604020202020204" pitchFamily="34" charset="0"/>
                <a:cs typeface="Arial" panose="020B0604020202020204" pitchFamily="34" charset="0"/>
              </a:rPr>
              <a:t>powers</a:t>
            </a:r>
            <a:r>
              <a:rPr lang="bs-Latn-BA" altLang="sr-Latn-RS" sz="2800" dirty="0" smtClean="0">
                <a:latin typeface="Arial" panose="020B0604020202020204" pitchFamily="34" charset="0"/>
                <a:cs typeface="Arial" panose="020B0604020202020204" pitchFamily="34" charset="0"/>
              </a:rPr>
              <a:t>;</a:t>
            </a:r>
            <a:endParaRPr lang="bs-Latn-BA" altLang="sr-Latn-RS" sz="2800" dirty="0">
              <a:latin typeface="Arial" panose="020B0604020202020204" pitchFamily="34" charset="0"/>
              <a:cs typeface="Arial" panose="020B0604020202020204" pitchFamily="34" charset="0"/>
            </a:endParaRPr>
          </a:p>
          <a:p>
            <a:r>
              <a:rPr lang="en-US" altLang="sr-Latn-RS" sz="2800" dirty="0">
                <a:latin typeface="Arial" panose="020B0604020202020204" pitchFamily="34" charset="0"/>
                <a:cs typeface="Arial" panose="020B0604020202020204" pitchFamily="34" charset="0"/>
              </a:rPr>
              <a:t>Ban on </a:t>
            </a:r>
            <a:r>
              <a:rPr lang="en-US" altLang="sr-Latn-RS" sz="2800" dirty="0" smtClean="0">
                <a:latin typeface="Arial" panose="020B0604020202020204" pitchFamily="34" charset="0"/>
                <a:cs typeface="Arial" panose="020B0604020202020204" pitchFamily="34" charset="0"/>
              </a:rPr>
              <a:t>corruption</a:t>
            </a:r>
            <a:r>
              <a:rPr lang="bs-Latn-BA" altLang="sr-Latn-RS" sz="2800" dirty="0" smtClean="0">
                <a:latin typeface="Arial" panose="020B0604020202020204" pitchFamily="34" charset="0"/>
                <a:cs typeface="Arial" panose="020B0604020202020204" pitchFamily="34" charset="0"/>
              </a:rPr>
              <a:t>;</a:t>
            </a:r>
            <a:endParaRPr lang="bs-Latn-BA" altLang="sr-Latn-RS" sz="2800" dirty="0">
              <a:latin typeface="Arial" panose="020B0604020202020204" pitchFamily="34" charset="0"/>
              <a:cs typeface="Arial" panose="020B0604020202020204" pitchFamily="34" charset="0"/>
            </a:endParaRPr>
          </a:p>
          <a:p>
            <a:r>
              <a:rPr lang="en-US" altLang="sr-Latn-RS" sz="2800" dirty="0">
                <a:latin typeface="Arial" panose="020B0604020202020204" pitchFamily="34" charset="0"/>
                <a:cs typeface="Arial" panose="020B0604020202020204" pitchFamily="34" charset="0"/>
              </a:rPr>
              <a:t>Observation of budgetary and financial </a:t>
            </a:r>
            <a:r>
              <a:rPr lang="en-US" altLang="sr-Latn-RS" sz="2800" dirty="0" smtClean="0">
                <a:latin typeface="Arial" panose="020B0604020202020204" pitchFamily="34" charset="0"/>
                <a:cs typeface="Arial" panose="020B0604020202020204" pitchFamily="34" charset="0"/>
              </a:rPr>
              <a:t>discipline</a:t>
            </a:r>
            <a:r>
              <a:rPr lang="bs-Latn-BA" altLang="sr-Latn-RS" sz="2800" dirty="0" smtClean="0">
                <a:latin typeface="Arial" panose="020B0604020202020204" pitchFamily="34" charset="0"/>
                <a:cs typeface="Arial" panose="020B0604020202020204" pitchFamily="34" charset="0"/>
              </a:rPr>
              <a:t>.</a:t>
            </a:r>
          </a:p>
          <a:p>
            <a:pPr marL="0" indent="0">
              <a:buNone/>
            </a:pPr>
            <a:r>
              <a:rPr lang="bs-Latn-BA" sz="2800" dirty="0" smtClean="0">
                <a:latin typeface="Arial" panose="020B0604020202020204" pitchFamily="34" charset="0"/>
                <a:cs typeface="Arial" panose="020B0604020202020204" pitchFamily="34" charset="0"/>
              </a:rPr>
              <a:t>In termination </a:t>
            </a:r>
            <a:r>
              <a:rPr lang="en-US" sz="2800" dirty="0" smtClean="0">
                <a:latin typeface="Arial" panose="020B0604020202020204" pitchFamily="34" charset="0"/>
                <a:cs typeface="Arial" panose="020B0604020202020204" pitchFamily="34" charset="0"/>
              </a:rPr>
              <a:t>of Duty</a:t>
            </a:r>
            <a:r>
              <a:rPr lang="bs-Latn-BA" sz="2800" dirty="0" smtClean="0">
                <a:latin typeface="Arial" panose="020B0604020202020204" pitchFamily="34" charset="0"/>
                <a:cs typeface="Arial" panose="020B0604020202020204" pitchFamily="34" charset="0"/>
              </a:rPr>
              <a:t>:</a:t>
            </a:r>
            <a:endParaRPr lang="bs-Latn-BA" altLang="sr-Latn-RS" sz="2800" dirty="0">
              <a:latin typeface="Arial" panose="020B0604020202020204" pitchFamily="34" charset="0"/>
              <a:cs typeface="Arial" panose="020B0604020202020204" pitchFamily="34" charset="0"/>
            </a:endParaRPr>
          </a:p>
          <a:p>
            <a:r>
              <a:rPr lang="en-US" altLang="sr-Latn-RS" sz="2800" dirty="0">
                <a:latin typeface="Arial" panose="020B0604020202020204" pitchFamily="34" charset="0"/>
                <a:cs typeface="Arial" panose="020B0604020202020204" pitchFamily="34" charset="0"/>
              </a:rPr>
              <a:t>Ban on acting to ensure advantage after termination of the </a:t>
            </a:r>
            <a:r>
              <a:rPr lang="en-US" altLang="sr-Latn-RS" sz="2800" dirty="0" smtClean="0">
                <a:latin typeface="Arial" panose="020B0604020202020204" pitchFamily="34" charset="0"/>
                <a:cs typeface="Arial" panose="020B0604020202020204" pitchFamily="34" charset="0"/>
              </a:rPr>
              <a:t>mandate</a:t>
            </a:r>
            <a:r>
              <a:rPr lang="bs-Latn-BA" altLang="sr-Latn-RS" sz="2800" dirty="0" smtClean="0">
                <a:latin typeface="Arial" panose="020B0604020202020204" pitchFamily="34" charset="0"/>
                <a:cs typeface="Arial" panose="020B0604020202020204" pitchFamily="34" charset="0"/>
              </a:rPr>
              <a:t>.</a:t>
            </a:r>
            <a:endParaRPr lang="hr-HR" altLang="sr-Latn-R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1143000"/>
          </a:xfrm>
        </p:spPr>
        <p:txBody>
          <a:bodyPr>
            <a:normAutofit/>
          </a:bodyPr>
          <a:lstStyle/>
          <a:p>
            <a:r>
              <a:rPr lang="en-US" altLang="sr-Latn-RS" sz="2800" b="1" dirty="0">
                <a:latin typeface="Arial" panose="020B0604020202020204" pitchFamily="34" charset="0"/>
                <a:cs typeface="Arial" panose="020B0604020202020204" pitchFamily="34" charset="0"/>
              </a:rPr>
              <a:t>MANNER OF SUPERVISION</a:t>
            </a:r>
            <a:endParaRPr lang="en-US" sz="28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1600200"/>
            <a:ext cx="6786610" cy="4972072"/>
          </a:xfrm>
        </p:spPr>
        <p:txBody>
          <a:bodyPr>
            <a:normAutofit/>
          </a:bodyPr>
          <a:lstStyle/>
          <a:p>
            <a:r>
              <a:rPr lang="en-US" altLang="sr-Latn-RS" sz="2800" b="1" i="1" dirty="0">
                <a:latin typeface="Arial" panose="020B0604020202020204" pitchFamily="34" charset="0"/>
                <a:cs typeface="Arial" panose="020B0604020202020204" pitchFamily="34" charset="0"/>
              </a:rPr>
              <a:t>Declaration of interests</a:t>
            </a:r>
            <a:endParaRPr lang="hr-HR" altLang="sr-Latn-RS" sz="2800" dirty="0">
              <a:latin typeface="Arial" panose="020B0604020202020204" pitchFamily="34" charset="0"/>
              <a:cs typeface="Arial" panose="020B0604020202020204" pitchFamily="34" charset="0"/>
            </a:endParaRPr>
          </a:p>
          <a:p>
            <a:r>
              <a:rPr lang="en-US" altLang="sr-Latn-RS" sz="2800" b="1" i="1" dirty="0" smtClean="0">
                <a:latin typeface="Arial" panose="020B0604020202020204" pitchFamily="34" charset="0"/>
                <a:cs typeface="Arial" panose="020B0604020202020204" pitchFamily="34" charset="0"/>
              </a:rPr>
              <a:t>Compliance </a:t>
            </a:r>
            <a:r>
              <a:rPr lang="en-US" altLang="sr-Latn-RS" sz="2800" b="1" i="1" dirty="0">
                <a:latin typeface="Arial" panose="020B0604020202020204" pitchFamily="34" charset="0"/>
                <a:cs typeface="Arial" panose="020B0604020202020204" pitchFamily="34" charset="0"/>
              </a:rPr>
              <a:t>with internal and external supervisory measures</a:t>
            </a:r>
            <a:endParaRPr lang="hr-HR" altLang="sr-Latn-RS" sz="2800" dirty="0">
              <a:latin typeface="Arial" panose="020B0604020202020204" pitchFamily="34" charset="0"/>
              <a:cs typeface="Arial" panose="020B0604020202020204" pitchFamily="34" charset="0"/>
            </a:endParaRPr>
          </a:p>
          <a:p>
            <a:pPr marL="0" lvl="0" indent="0">
              <a:buNone/>
            </a:pP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1143000"/>
          </a:xfrm>
        </p:spPr>
        <p:txBody>
          <a:bodyPr>
            <a:normAutofit/>
          </a:bodyPr>
          <a:lstStyle/>
          <a:p>
            <a:r>
              <a:rPr lang="en-US" sz="2800" b="1" dirty="0">
                <a:latin typeface="Arial" panose="020B0604020202020204" pitchFamily="34" charset="0"/>
                <a:cs typeface="Arial" panose="020B0604020202020204" pitchFamily="34" charset="0"/>
              </a:rPr>
              <a:t>RELATIONS WITH THE PUBLIC</a:t>
            </a:r>
            <a:r>
              <a:rPr lang="bs-Latn-BA" sz="2800" b="1" dirty="0">
                <a:latin typeface="Arial" panose="020B0604020202020204" pitchFamily="34" charset="0"/>
                <a:cs typeface="Arial" panose="020B0604020202020204" pitchFamily="34" charset="0"/>
              </a:rPr>
              <a:t>,</a:t>
            </a:r>
            <a:r>
              <a:rPr lang="en-US" sz="2800" b="1" cap="all" dirty="0">
                <a:latin typeface="Arial" panose="020B0604020202020204" pitchFamily="34" charset="0"/>
                <a:cs typeface="Arial" panose="020B0604020202020204" pitchFamily="34" charset="0"/>
              </a:rPr>
              <a:t> staff</a:t>
            </a:r>
            <a:r>
              <a:rPr lang="bs-Latn-BA" sz="2800" b="1" cap="all" dirty="0">
                <a:latin typeface="Arial" panose="020B0604020202020204" pitchFamily="34" charset="0"/>
                <a:cs typeface="Arial" panose="020B0604020202020204" pitchFamily="34" charset="0"/>
              </a:rPr>
              <a:t> and </a:t>
            </a:r>
            <a:r>
              <a:rPr lang="en-US" sz="2800" b="1" dirty="0">
                <a:latin typeface="Arial" panose="020B0604020202020204" pitchFamily="34" charset="0"/>
                <a:cs typeface="Arial" panose="020B0604020202020204" pitchFamily="34" charset="0"/>
              </a:rPr>
              <a:t>THE MEDIA</a:t>
            </a:r>
            <a:endParaRPr lang="en-US" sz="28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1600200"/>
            <a:ext cx="6786610" cy="4972072"/>
          </a:xfrm>
        </p:spPr>
        <p:txBody>
          <a:bodyPr>
            <a:normAutofit/>
          </a:bodyPr>
          <a:lstStyle/>
          <a:p>
            <a:pPr>
              <a:lnSpc>
                <a:spcPct val="90000"/>
              </a:lnSpc>
              <a:defRPr/>
            </a:pPr>
            <a:r>
              <a:rPr lang="en-US" sz="2800" b="1" i="1" dirty="0">
                <a:latin typeface="Arial" panose="020B0604020202020204" pitchFamily="34" charset="0"/>
                <a:cs typeface="Arial" panose="020B0604020202020204" pitchFamily="34" charset="0"/>
              </a:rPr>
              <a:t>Publishing and giving reasons for decisions</a:t>
            </a:r>
            <a:endParaRPr lang="bs-Latn-BA" sz="2800" b="1" i="1" dirty="0">
              <a:latin typeface="Arial" panose="020B0604020202020204" pitchFamily="34" charset="0"/>
              <a:cs typeface="Arial" panose="020B0604020202020204" pitchFamily="34" charset="0"/>
            </a:endParaRPr>
          </a:p>
          <a:p>
            <a:pPr marL="0" indent="0">
              <a:lnSpc>
                <a:spcPct val="90000"/>
              </a:lnSpc>
              <a:buNone/>
              <a:defRPr/>
            </a:pPr>
            <a:endParaRPr lang="bs-Latn-BA" sz="2800" b="1" i="1" dirty="0">
              <a:latin typeface="Arial" panose="020B0604020202020204" pitchFamily="34" charset="0"/>
              <a:cs typeface="Arial" panose="020B0604020202020204" pitchFamily="34" charset="0"/>
            </a:endParaRPr>
          </a:p>
          <a:p>
            <a:pPr>
              <a:defRPr/>
            </a:pPr>
            <a:r>
              <a:rPr lang="en-US" sz="2800" b="1" i="1" dirty="0">
                <a:latin typeface="Arial" panose="020B0604020202020204" pitchFamily="34" charset="0"/>
                <a:cs typeface="Arial" panose="020B0604020202020204" pitchFamily="34" charset="0"/>
              </a:rPr>
              <a:t>Appointment and promotion of administrative staff</a:t>
            </a:r>
            <a:endParaRPr lang="bs-Latn-BA" sz="2800" b="1" i="1" dirty="0">
              <a:latin typeface="Arial" panose="020B0604020202020204" pitchFamily="34" charset="0"/>
              <a:cs typeface="Arial" panose="020B0604020202020204" pitchFamily="34" charset="0"/>
            </a:endParaRPr>
          </a:p>
          <a:p>
            <a:pPr marL="0" indent="0">
              <a:buFontTx/>
              <a:buNone/>
              <a:defRPr/>
            </a:pPr>
            <a:endParaRPr lang="hr-HR" sz="2800" dirty="0">
              <a:latin typeface="Arial" panose="020B0604020202020204" pitchFamily="34" charset="0"/>
              <a:cs typeface="Arial" panose="020B0604020202020204" pitchFamily="34" charset="0"/>
            </a:endParaRPr>
          </a:p>
          <a:p>
            <a:pPr>
              <a:defRPr/>
            </a:pPr>
            <a:r>
              <a:rPr lang="en-US" sz="2800" i="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Relations with the media</a:t>
            </a:r>
            <a:endParaRPr lang="hr-HR" sz="2800" dirty="0">
              <a:latin typeface="Arial" panose="020B0604020202020204" pitchFamily="34" charset="0"/>
              <a:cs typeface="Arial" panose="020B0604020202020204" pitchFamily="34" charset="0"/>
            </a:endParaRPr>
          </a:p>
          <a:p>
            <a:pPr marL="0" lvl="0" indent="0">
              <a:buNone/>
            </a:pPr>
            <a:endParaRPr lang="en-US" sz="2800" dirty="0"/>
          </a:p>
        </p:txBody>
      </p:sp>
    </p:spTree>
    <p:extLst>
      <p:ext uri="{BB962C8B-B14F-4D97-AF65-F5344CB8AC3E}">
        <p14:creationId xmlns:p14="http://schemas.microsoft.com/office/powerpoint/2010/main" val="3690197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1143000"/>
          </a:xfrm>
        </p:spPr>
        <p:txBody>
          <a:bodyPr>
            <a:normAutofit fontScale="90000"/>
          </a:bodyPr>
          <a:lstStyle/>
          <a:p>
            <a:r>
              <a:rPr lang="bs-Latn-BA" altLang="sr-Latn-RS" sz="4000" b="1" dirty="0" smtClean="0"/>
              <a:t/>
            </a:r>
            <a:br>
              <a:rPr lang="bs-Latn-BA" altLang="sr-Latn-RS" sz="4000" b="1" dirty="0" smtClean="0"/>
            </a:br>
            <a:r>
              <a:rPr lang="en-US" altLang="sr-Latn-RS" sz="3100" b="1" dirty="0" smtClean="0">
                <a:latin typeface="Arial" panose="020B0604020202020204" pitchFamily="34" charset="0"/>
                <a:cs typeface="Arial" panose="020B0604020202020204" pitchFamily="34" charset="0"/>
              </a:rPr>
              <a:t>MEASURES </a:t>
            </a:r>
            <a:r>
              <a:rPr lang="en-US" altLang="sr-Latn-RS" sz="3100" b="1" dirty="0">
                <a:latin typeface="Arial" panose="020B0604020202020204" pitchFamily="34" charset="0"/>
                <a:cs typeface="Arial" panose="020B0604020202020204" pitchFamily="34" charset="0"/>
              </a:rPr>
              <a:t>FOR VIOLATION OF THE CODE</a:t>
            </a:r>
            <a:r>
              <a:rPr lang="hr-HR" altLang="sr-Latn-RS" sz="3100" dirty="0">
                <a:latin typeface="Arial" panose="020B0604020202020204" pitchFamily="34" charset="0"/>
                <a:cs typeface="Arial" panose="020B0604020202020204" pitchFamily="34" charset="0"/>
              </a:rPr>
              <a:t/>
            </a:r>
            <a:br>
              <a:rPr lang="hr-HR" altLang="sr-Latn-RS" sz="3100" dirty="0">
                <a:latin typeface="Arial" panose="020B0604020202020204" pitchFamily="34" charset="0"/>
                <a:cs typeface="Arial" panose="020B0604020202020204" pitchFamily="34" charset="0"/>
              </a:rPr>
            </a:br>
            <a:endParaRPr lang="en-US" sz="31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1600200"/>
            <a:ext cx="6892248" cy="4972072"/>
          </a:xfrm>
        </p:spPr>
        <p:txBody>
          <a:bodyPr>
            <a:normAutofit fontScale="92500" lnSpcReduction="10000"/>
          </a:bodyPr>
          <a:lstStyle/>
          <a:p>
            <a:pPr>
              <a:defRPr/>
            </a:pPr>
            <a:r>
              <a:rPr lang="hr-HR" sz="2800" dirty="0">
                <a:latin typeface="Arial" panose="020B0604020202020204" pitchFamily="34" charset="0"/>
                <a:cs typeface="Arial" panose="020B0604020202020204" pitchFamily="34" charset="0"/>
              </a:rPr>
              <a:t>TYPES OF </a:t>
            </a:r>
            <a:r>
              <a:rPr lang="bs-Latn-BA" sz="2800" dirty="0">
                <a:latin typeface="Arial" panose="020B0604020202020204" pitchFamily="34" charset="0"/>
                <a:cs typeface="Arial" panose="020B0604020202020204" pitchFamily="34" charset="0"/>
              </a:rPr>
              <a:t>:</a:t>
            </a:r>
          </a:p>
          <a:p>
            <a:pPr marL="514350" indent="-514350">
              <a:buFontTx/>
              <a:buAutoNum type="alphaLcParenR"/>
              <a:defRPr/>
            </a:pPr>
            <a:r>
              <a:rPr lang="en-US" sz="2800" dirty="0" smtClean="0">
                <a:latin typeface="Arial" panose="020B0604020202020204" pitchFamily="34" charset="0"/>
                <a:cs typeface="Arial" panose="020B0604020202020204" pitchFamily="34" charset="0"/>
              </a:rPr>
              <a:t>Warning</a:t>
            </a:r>
            <a:r>
              <a:rPr lang="bs-Latn-BA" sz="2800" dirty="0" smtClean="0">
                <a:latin typeface="Arial" panose="020B0604020202020204" pitchFamily="34" charset="0"/>
                <a:cs typeface="Arial" panose="020B0604020202020204" pitchFamily="34" charset="0"/>
              </a:rPr>
              <a:t>;</a:t>
            </a:r>
            <a:endParaRPr lang="hr-HR" sz="2800" dirty="0">
              <a:latin typeface="Arial" panose="020B0604020202020204" pitchFamily="34" charset="0"/>
              <a:cs typeface="Arial" panose="020B0604020202020204" pitchFamily="34" charset="0"/>
            </a:endParaRPr>
          </a:p>
          <a:p>
            <a:pPr marL="514350" indent="-514350">
              <a:buFontTx/>
              <a:buAutoNum type="alphaLcParenR"/>
              <a:defRPr/>
            </a:pPr>
            <a:r>
              <a:rPr lang="en-US" sz="2800" dirty="0" smtClean="0">
                <a:latin typeface="Arial" panose="020B0604020202020204" pitchFamily="34" charset="0"/>
                <a:cs typeface="Arial" panose="020B0604020202020204" pitchFamily="34" charset="0"/>
              </a:rPr>
              <a:t>Fine</a:t>
            </a:r>
            <a:r>
              <a:rPr lang="bs-Latn-BA"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endParaRPr lang="hr-HR" sz="2800" dirty="0">
              <a:latin typeface="Arial" panose="020B0604020202020204" pitchFamily="34" charset="0"/>
              <a:cs typeface="Arial" panose="020B0604020202020204" pitchFamily="34" charset="0"/>
            </a:endParaRPr>
          </a:p>
          <a:p>
            <a:pPr marL="0" indent="0">
              <a:buFontTx/>
              <a:buNone/>
              <a:defRPr/>
            </a:pPr>
            <a:r>
              <a:rPr lang="en-US" sz="2800" dirty="0" smtClean="0">
                <a:latin typeface="Arial" panose="020B0604020202020204" pitchFamily="34" charset="0"/>
                <a:cs typeface="Arial" panose="020B0604020202020204" pitchFamily="34" charset="0"/>
              </a:rPr>
              <a:t>c</a:t>
            </a:r>
            <a:r>
              <a:rPr lang="en-US" sz="2800" dirty="0">
                <a:latin typeface="Arial" panose="020B0604020202020204" pitchFamily="34" charset="0"/>
                <a:cs typeface="Arial" panose="020B0604020202020204" pitchFamily="34" charset="0"/>
              </a:rPr>
              <a:t>) </a:t>
            </a:r>
            <a:r>
              <a:rPr lang="bs-Latn-BA"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Public </a:t>
            </a:r>
            <a:r>
              <a:rPr lang="en-US" sz="2800" dirty="0">
                <a:latin typeface="Arial" panose="020B0604020202020204" pitchFamily="34" charset="0"/>
                <a:cs typeface="Arial" panose="020B0604020202020204" pitchFamily="34" charset="0"/>
              </a:rPr>
              <a:t>warning with </a:t>
            </a:r>
            <a:r>
              <a:rPr lang="en-US" sz="2800" dirty="0" smtClean="0">
                <a:latin typeface="Arial" panose="020B0604020202020204" pitchFamily="34" charset="0"/>
                <a:cs typeface="Arial" panose="020B0604020202020204" pitchFamily="34" charset="0"/>
              </a:rPr>
              <a:t>dissemination</a:t>
            </a:r>
            <a:r>
              <a:rPr lang="bs-Latn-BA"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endParaRPr lang="hr-HR" sz="2800" dirty="0">
              <a:latin typeface="Arial" panose="020B0604020202020204" pitchFamily="34" charset="0"/>
              <a:cs typeface="Arial" panose="020B0604020202020204" pitchFamily="34" charset="0"/>
            </a:endParaRPr>
          </a:p>
          <a:p>
            <a:pPr marL="0" indent="0">
              <a:buFontTx/>
              <a:buNone/>
              <a:defRPr/>
            </a:pPr>
            <a:endParaRPr lang="bs-Latn-BA" sz="2800" dirty="0">
              <a:latin typeface="Arial" panose="020B0604020202020204" pitchFamily="34" charset="0"/>
              <a:cs typeface="Arial" panose="020B0604020202020204" pitchFamily="34" charset="0"/>
            </a:endParaRPr>
          </a:p>
          <a:p>
            <a:pPr>
              <a:defRPr/>
            </a:pPr>
            <a:r>
              <a:rPr lang="bs-Latn-BA" sz="2800" dirty="0">
                <a:latin typeface="Arial" panose="020B0604020202020204" pitchFamily="34" charset="0"/>
                <a:cs typeface="Arial" panose="020B0604020202020204" pitchFamily="34" charset="0"/>
              </a:rPr>
              <a:t>IMPOSING THE </a:t>
            </a:r>
            <a:r>
              <a:rPr lang="bs-Latn-BA" sz="2800" dirty="0" smtClean="0">
                <a:latin typeface="Arial" panose="020B0604020202020204" pitchFamily="34" charset="0"/>
                <a:cs typeface="Arial" panose="020B0604020202020204" pitchFamily="34" charset="0"/>
              </a:rPr>
              <a:t>MEASURES:</a:t>
            </a:r>
            <a:endParaRPr lang="bs-Latn-BA" sz="2800" dirty="0">
              <a:latin typeface="Arial" panose="020B0604020202020204" pitchFamily="34" charset="0"/>
              <a:cs typeface="Arial" panose="020B0604020202020204" pitchFamily="34" charset="0"/>
            </a:endParaRPr>
          </a:p>
          <a:p>
            <a:pPr marL="0" indent="0">
              <a:buFontTx/>
              <a:buNone/>
              <a:defRPr/>
            </a:pPr>
            <a:r>
              <a:rPr lang="bs-Latn-BA" sz="2800" dirty="0" smtClean="0">
                <a:latin typeface="Arial" panose="020B0604020202020204" pitchFamily="34" charset="0"/>
                <a:cs typeface="Arial" panose="020B0604020202020204" pitchFamily="34" charset="0"/>
              </a:rPr>
              <a:t>a</a:t>
            </a:r>
            <a:r>
              <a:rPr lang="bs-Latn-BA" sz="2800" dirty="0">
                <a:latin typeface="Arial" panose="020B0604020202020204" pitchFamily="34" charset="0"/>
                <a:cs typeface="Arial" panose="020B0604020202020204" pitchFamily="34" charset="0"/>
              </a:rPr>
              <a:t>) </a:t>
            </a:r>
            <a:r>
              <a:rPr lang="bs-Latn-BA" sz="2800" dirty="0" smtClean="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warning shall be given for </a:t>
            </a:r>
            <a:r>
              <a:rPr lang="en-US" sz="2800" dirty="0" smtClean="0">
                <a:latin typeface="Arial" panose="020B0604020202020204" pitchFamily="34" charset="0"/>
                <a:cs typeface="Arial" panose="020B0604020202020204" pitchFamily="34" charset="0"/>
              </a:rPr>
              <a:t>minor</a:t>
            </a:r>
            <a:r>
              <a:rPr lang="bs-Latn-BA"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violations</a:t>
            </a:r>
            <a:r>
              <a:rPr lang="bs-Latn-BA" sz="2800" dirty="0" smtClean="0">
                <a:latin typeface="Arial" panose="020B0604020202020204" pitchFamily="34" charset="0"/>
                <a:cs typeface="Arial" panose="020B0604020202020204" pitchFamily="34" charset="0"/>
              </a:rPr>
              <a:t>;</a:t>
            </a:r>
            <a:endParaRPr lang="bs-Latn-BA" sz="2800" dirty="0">
              <a:latin typeface="Arial" panose="020B0604020202020204" pitchFamily="34" charset="0"/>
              <a:cs typeface="Arial" panose="020B0604020202020204" pitchFamily="34" charset="0"/>
            </a:endParaRPr>
          </a:p>
          <a:p>
            <a:pPr marL="0" indent="0">
              <a:buFontTx/>
              <a:buNone/>
              <a:defRPr/>
            </a:pPr>
            <a:r>
              <a:rPr lang="bs-Latn-BA" sz="2800" dirty="0" smtClean="0">
                <a:latin typeface="Arial" panose="020B0604020202020204" pitchFamily="34" charset="0"/>
                <a:cs typeface="Arial" panose="020B0604020202020204" pitchFamily="34" charset="0"/>
              </a:rPr>
              <a:t>b</a:t>
            </a:r>
            <a:r>
              <a:rPr lang="bs-Latn-BA" sz="2800" dirty="0">
                <a:latin typeface="Arial" panose="020B0604020202020204" pitchFamily="34" charset="0"/>
                <a:cs typeface="Arial" panose="020B0604020202020204" pitchFamily="34" charset="0"/>
              </a:rPr>
              <a:t>) </a:t>
            </a:r>
            <a:r>
              <a:rPr lang="bs-Latn-BA" sz="2800" dirty="0" smtClean="0">
                <a:latin typeface="Arial" panose="020B0604020202020204" pitchFamily="34" charset="0"/>
                <a:cs typeface="Arial" panose="020B0604020202020204" pitchFamily="34" charset="0"/>
              </a:rPr>
              <a:t>Whereas</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there will be a fine and </a:t>
            </a:r>
            <a:r>
              <a:rPr lang="en-US" sz="2800" dirty="0" smtClean="0">
                <a:latin typeface="Arial" panose="020B0604020202020204" pitchFamily="34" charset="0"/>
                <a:cs typeface="Arial" panose="020B0604020202020204" pitchFamily="34" charset="0"/>
              </a:rPr>
              <a:t>public</a:t>
            </a:r>
            <a:r>
              <a:rPr lang="bs-Latn-BA"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warning </a:t>
            </a:r>
            <a:r>
              <a:rPr lang="en-US" sz="2800" dirty="0">
                <a:latin typeface="Arial" panose="020B0604020202020204" pitchFamily="34" charset="0"/>
                <a:cs typeface="Arial" panose="020B0604020202020204" pitchFamily="34" charset="0"/>
              </a:rPr>
              <a:t>for </a:t>
            </a:r>
            <a:r>
              <a:rPr lang="en-US" sz="2800" dirty="0" smtClean="0">
                <a:latin typeface="Arial" panose="020B0604020202020204" pitchFamily="34" charset="0"/>
                <a:cs typeface="Arial" panose="020B0604020202020204" pitchFamily="34" charset="0"/>
              </a:rPr>
              <a:t>serious</a:t>
            </a:r>
            <a:r>
              <a:rPr lang="bs-Latn-BA"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violations </a:t>
            </a:r>
            <a:r>
              <a:rPr lang="en-US" sz="2800" dirty="0">
                <a:latin typeface="Arial" panose="020B0604020202020204" pitchFamily="34" charset="0"/>
                <a:cs typeface="Arial" panose="020B0604020202020204" pitchFamily="34" charset="0"/>
              </a:rPr>
              <a:t>of the Code. </a:t>
            </a:r>
            <a:endParaRPr lang="hr-HR" sz="2800" dirty="0">
              <a:latin typeface="Arial" panose="020B0604020202020204" pitchFamily="34" charset="0"/>
              <a:cs typeface="Arial" panose="020B0604020202020204" pitchFamily="34" charset="0"/>
            </a:endParaRPr>
          </a:p>
          <a:p>
            <a:pPr marL="0" indent="0">
              <a:buFontTx/>
              <a:buNone/>
              <a:defRPr/>
            </a:pPr>
            <a:r>
              <a:rPr lang="bs-Latn-BA" sz="2800" dirty="0">
                <a:latin typeface="Arial" panose="020B0604020202020204" pitchFamily="34" charset="0"/>
                <a:cs typeface="Arial" panose="020B0604020202020204" pitchFamily="34" charset="0"/>
              </a:rPr>
              <a:t>  </a:t>
            </a:r>
            <a:endParaRPr lang="hr-HR" sz="2800" dirty="0">
              <a:latin typeface="Arial" panose="020B0604020202020204" pitchFamily="34" charset="0"/>
              <a:cs typeface="Arial" panose="020B0604020202020204" pitchFamily="34" charset="0"/>
            </a:endParaRPr>
          </a:p>
          <a:p>
            <a:pPr marL="0" lvl="0" indent="0">
              <a:buNone/>
            </a:pPr>
            <a:endParaRPr lang="en-US" sz="2800" dirty="0"/>
          </a:p>
        </p:txBody>
      </p:sp>
    </p:spTree>
    <p:extLst>
      <p:ext uri="{BB962C8B-B14F-4D97-AF65-F5344CB8AC3E}">
        <p14:creationId xmlns:p14="http://schemas.microsoft.com/office/powerpoint/2010/main" val="927348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1143000"/>
          </a:xfrm>
        </p:spPr>
        <p:txBody>
          <a:bodyPr>
            <a:normAutofit/>
          </a:bodyPr>
          <a:lstStyle/>
          <a:p>
            <a:r>
              <a:rPr lang="bs-Latn-BA" altLang="sr-Latn-RS" sz="2800" dirty="0">
                <a:latin typeface="Arial" panose="020B0604020202020204" pitchFamily="34" charset="0"/>
                <a:cs typeface="Arial" panose="020B0604020202020204" pitchFamily="34" charset="0"/>
              </a:rPr>
              <a:t>JURISDICTION AND THE RIGHT TO APPEAL</a:t>
            </a:r>
            <a:endParaRPr lang="en-US" sz="28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1600200"/>
            <a:ext cx="6786610" cy="4972072"/>
          </a:xfrm>
        </p:spPr>
        <p:txBody>
          <a:bodyPr>
            <a:normAutofit/>
          </a:bodyPr>
          <a:lstStyle/>
          <a:p>
            <a:r>
              <a:rPr lang="en-US" altLang="sr-Latn-RS" sz="1800" dirty="0">
                <a:latin typeface="Arial" panose="020B0604020202020204" pitchFamily="34" charset="0"/>
                <a:cs typeface="Arial" panose="020B0604020202020204" pitchFamily="34" charset="0"/>
              </a:rPr>
              <a:t>The Joint Committee on Human Rights, Rights of Children, Youth, Immigration, Refugees, Asylum and Ethics (hereinafter referred to as the Joint Committee) shall be competent for </a:t>
            </a:r>
            <a:r>
              <a:rPr lang="en-US" altLang="sr-Latn-RS" sz="1800" dirty="0" smtClean="0">
                <a:latin typeface="Arial" panose="020B0604020202020204" pitchFamily="34" charset="0"/>
                <a:cs typeface="Arial" panose="020B0604020202020204" pitchFamily="34" charset="0"/>
              </a:rPr>
              <a:t>the</a:t>
            </a:r>
            <a:r>
              <a:rPr lang="bs-Latn-BA" altLang="sr-Latn-RS" sz="1800" dirty="0" smtClean="0">
                <a:latin typeface="Arial" panose="020B0604020202020204" pitchFamily="34" charset="0"/>
                <a:cs typeface="Arial" panose="020B0604020202020204" pitchFamily="34" charset="0"/>
              </a:rPr>
              <a:t> </a:t>
            </a:r>
            <a:r>
              <a:rPr lang="en-US" altLang="sr-Latn-RS" sz="1800" dirty="0" smtClean="0">
                <a:latin typeface="Arial" panose="020B0604020202020204" pitchFamily="34" charset="0"/>
                <a:cs typeface="Arial" panose="020B0604020202020204" pitchFamily="34" charset="0"/>
              </a:rPr>
              <a:t>implementation </a:t>
            </a:r>
            <a:r>
              <a:rPr lang="en-US" altLang="sr-Latn-RS" sz="1800" dirty="0">
                <a:latin typeface="Arial" panose="020B0604020202020204" pitchFamily="34" charset="0"/>
                <a:cs typeface="Arial" panose="020B0604020202020204" pitchFamily="34" charset="0"/>
              </a:rPr>
              <a:t>and monitoring of the Code and prescription of </a:t>
            </a:r>
            <a:r>
              <a:rPr lang="en-US" altLang="sr-Latn-RS" sz="1800" dirty="0" smtClean="0">
                <a:latin typeface="Arial" panose="020B0604020202020204" pitchFamily="34" charset="0"/>
                <a:cs typeface="Arial" panose="020B0604020202020204" pitchFamily="34" charset="0"/>
              </a:rPr>
              <a:t>measures</a:t>
            </a:r>
            <a:r>
              <a:rPr lang="bs-Latn-BA" altLang="sr-Latn-RS" sz="1800" dirty="0" smtClean="0">
                <a:latin typeface="Arial" panose="020B0604020202020204" pitchFamily="34" charset="0"/>
                <a:cs typeface="Arial" panose="020B0604020202020204" pitchFamily="34" charset="0"/>
              </a:rPr>
              <a:t>;</a:t>
            </a:r>
            <a:endParaRPr lang="bs-Latn-BA" altLang="sr-Latn-RS" sz="1800" dirty="0">
              <a:latin typeface="Arial" panose="020B0604020202020204" pitchFamily="34" charset="0"/>
              <a:cs typeface="Arial" panose="020B0604020202020204" pitchFamily="34" charset="0"/>
            </a:endParaRPr>
          </a:p>
          <a:p>
            <a:pPr marL="0" lvl="0" indent="0">
              <a:buNone/>
            </a:pPr>
            <a:endParaRPr lang="en-US"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400" y="3212976"/>
            <a:ext cx="5391150" cy="272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53840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2000232" y="332656"/>
            <a:ext cx="6786610" cy="6239616"/>
          </a:xfrm>
        </p:spPr>
        <p:txBody>
          <a:bodyPr>
            <a:normAutofit/>
          </a:bodyPr>
          <a:lstStyle/>
          <a:p>
            <a:r>
              <a:rPr lang="en-US" altLang="sr-Latn-RS" sz="1800" dirty="0" smtClean="0">
                <a:latin typeface="Arial" panose="020B0604020202020204" pitchFamily="34" charset="0"/>
                <a:cs typeface="Arial" panose="020B0604020202020204" pitchFamily="34" charset="0"/>
              </a:rPr>
              <a:t>An elected official may appeal a pronounced measure by the Joint Committee to the Joint Committee</a:t>
            </a:r>
            <a:r>
              <a:rPr lang="bs-Latn-BA" altLang="sr-Latn-RS" sz="1800" dirty="0" smtClean="0">
                <a:latin typeface="Arial" panose="020B0604020202020204" pitchFamily="34" charset="0"/>
                <a:cs typeface="Arial" panose="020B0604020202020204" pitchFamily="34" charset="0"/>
              </a:rPr>
              <a:t> on Administrative Affairs</a:t>
            </a:r>
            <a:r>
              <a:rPr lang="en-US" altLang="sr-Latn-RS" sz="1800" dirty="0" smtClean="0">
                <a:latin typeface="Arial" panose="020B0604020202020204" pitchFamily="34" charset="0"/>
                <a:cs typeface="Arial" panose="020B0604020202020204" pitchFamily="34" charset="0"/>
              </a:rPr>
              <a:t> of the Parliament</a:t>
            </a:r>
            <a:r>
              <a:rPr lang="bs-Latn-BA" altLang="sr-Latn-RS" sz="1800" dirty="0" smtClean="0">
                <a:latin typeface="Arial" panose="020B0604020202020204" pitchFamily="34" charset="0"/>
                <a:cs typeface="Arial" panose="020B0604020202020204" pitchFamily="34" charset="0"/>
              </a:rPr>
              <a:t>;</a:t>
            </a:r>
            <a:r>
              <a:rPr lang="en-US" altLang="sr-Latn-RS" sz="1800" dirty="0" smtClean="0">
                <a:latin typeface="Arial" panose="020B0604020202020204" pitchFamily="34" charset="0"/>
                <a:cs typeface="Arial" panose="020B0604020202020204" pitchFamily="34" charset="0"/>
              </a:rPr>
              <a:t> </a:t>
            </a:r>
            <a:endParaRPr lang="bs-Latn-BA" altLang="sr-Latn-RS" sz="1800" dirty="0" smtClean="0">
              <a:latin typeface="Arial" panose="020B0604020202020204" pitchFamily="34" charset="0"/>
              <a:cs typeface="Arial" panose="020B0604020202020204" pitchFamily="34" charset="0"/>
            </a:endParaRPr>
          </a:p>
          <a:p>
            <a:pPr marL="0" indent="0">
              <a:buNone/>
            </a:pPr>
            <a:endParaRPr lang="hr-HR" altLang="sr-Latn-RS" sz="1800" dirty="0" smtClean="0">
              <a:latin typeface="Arial" panose="020B0604020202020204" pitchFamily="34" charset="0"/>
              <a:cs typeface="Arial" panose="020B0604020202020204" pitchFamily="34" charset="0"/>
            </a:endParaRPr>
          </a:p>
          <a:p>
            <a:r>
              <a:rPr lang="en-US" altLang="sr-Latn-RS" sz="1800" dirty="0" smtClean="0">
                <a:latin typeface="Arial" panose="020B0604020202020204" pitchFamily="34" charset="0"/>
                <a:cs typeface="Arial" panose="020B0604020202020204" pitchFamily="34" charset="0"/>
              </a:rPr>
              <a:t>In a separate act, the Joint Committee shall stipulate a procedure for the prescription of the measures</a:t>
            </a:r>
            <a:r>
              <a:rPr lang="bs-Latn-BA" altLang="sr-Latn-RS" sz="1800" dirty="0" smtClean="0">
                <a:latin typeface="Arial" panose="020B0604020202020204" pitchFamily="34" charset="0"/>
                <a:cs typeface="Arial" panose="020B0604020202020204" pitchFamily="34" charset="0"/>
              </a:rPr>
              <a:t>,</a:t>
            </a:r>
            <a:r>
              <a:rPr lang="en-US" altLang="sr-Latn-RS" sz="1800" dirty="0" smtClean="0">
                <a:latin typeface="Arial" panose="020B0604020202020204" pitchFamily="34" charset="0"/>
                <a:cs typeface="Arial" panose="020B0604020202020204" pitchFamily="34" charset="0"/>
              </a:rPr>
              <a:t> including an appeals procedure</a:t>
            </a:r>
            <a:r>
              <a:rPr lang="bs-Latn-BA" altLang="sr-Latn-RS" sz="1800" dirty="0" smtClean="0">
                <a:latin typeface="Arial" panose="020B0604020202020204" pitchFamily="34" charset="0"/>
                <a:cs typeface="Arial" panose="020B0604020202020204" pitchFamily="34" charset="0"/>
              </a:rPr>
              <a:t>;</a:t>
            </a:r>
            <a:r>
              <a:rPr lang="en-US" altLang="sr-Latn-RS" sz="1800" dirty="0" smtClean="0">
                <a:latin typeface="Arial" panose="020B0604020202020204" pitchFamily="34" charset="0"/>
                <a:cs typeface="Arial" panose="020B0604020202020204" pitchFamily="34" charset="0"/>
              </a:rPr>
              <a:t> </a:t>
            </a:r>
            <a:endParaRPr lang="bs-Latn-BA" altLang="sr-Latn-RS" sz="1800" dirty="0" smtClean="0">
              <a:latin typeface="Arial" panose="020B0604020202020204" pitchFamily="34" charset="0"/>
              <a:cs typeface="Arial" panose="020B0604020202020204" pitchFamily="34" charset="0"/>
            </a:endParaRPr>
          </a:p>
          <a:p>
            <a:pPr marL="0" indent="0">
              <a:buNone/>
            </a:pPr>
            <a:endParaRPr lang="bs-Latn-BA" altLang="sr-Latn-RS" sz="1800" dirty="0" smtClean="0">
              <a:latin typeface="Arial" panose="020B0604020202020204" pitchFamily="34" charset="0"/>
              <a:cs typeface="Arial" panose="020B0604020202020204" pitchFamily="34" charset="0"/>
            </a:endParaRPr>
          </a:p>
          <a:p>
            <a:r>
              <a:rPr lang="en-US" altLang="sr-Latn-RS" sz="1800" dirty="0" smtClean="0">
                <a:latin typeface="Arial" panose="020B0604020202020204" pitchFamily="34" charset="0"/>
                <a:cs typeface="Arial" panose="020B0604020202020204" pitchFamily="34" charset="0"/>
              </a:rPr>
              <a:t>The Parliament shall at least once a year consider and evaluate the work of the Joint Committee with regards to the implementation of the Code</a:t>
            </a:r>
            <a:r>
              <a:rPr lang="bs-Latn-BA" altLang="sr-Latn-RS" sz="1800" dirty="0" smtClean="0">
                <a:latin typeface="Arial" panose="020B0604020202020204" pitchFamily="34" charset="0"/>
                <a:cs typeface="Arial" panose="020B0604020202020204" pitchFamily="34" charset="0"/>
              </a:rPr>
              <a:t>;</a:t>
            </a:r>
          </a:p>
          <a:p>
            <a:pPr marL="0" indent="0">
              <a:buNone/>
            </a:pPr>
            <a:endParaRPr lang="bs-Latn-BA" altLang="sr-Latn-RS" sz="1800" dirty="0" smtClean="0">
              <a:latin typeface="Arial" panose="020B0604020202020204" pitchFamily="34" charset="0"/>
              <a:cs typeface="Arial" panose="020B0604020202020204" pitchFamily="34" charset="0"/>
            </a:endParaRPr>
          </a:p>
          <a:p>
            <a:r>
              <a:rPr lang="bs-Latn-BA" altLang="sr-Latn-RS" sz="1800" dirty="0" smtClean="0">
                <a:latin typeface="Arial" panose="020B0604020202020204" pitchFamily="34" charset="0"/>
                <a:cs typeface="Arial" panose="020B0604020202020204" pitchFamily="34" charset="0"/>
              </a:rPr>
              <a:t>Statemant of readiness</a:t>
            </a:r>
            <a:r>
              <a:rPr lang="bs-Latn-BA" altLang="sr-Latn-RS" sz="2800" dirty="0" smtClean="0">
                <a:latin typeface="Arial" panose="020B0604020202020204" pitchFamily="34" charset="0"/>
                <a:cs typeface="Arial" panose="020B0604020202020204" pitchFamily="34" charset="0"/>
              </a:rPr>
              <a:t>.</a:t>
            </a:r>
          </a:p>
          <a:p>
            <a:endParaRPr lang="bs-Latn-BA" altLang="sr-Latn-RS" sz="2800" dirty="0">
              <a:latin typeface="Arial" panose="020B0604020202020204" pitchFamily="34" charset="0"/>
              <a:cs typeface="Arial" panose="020B0604020202020204" pitchFamily="34" charset="0"/>
            </a:endParaRPr>
          </a:p>
          <a:p>
            <a:pPr marL="0" indent="0">
              <a:buNone/>
            </a:pPr>
            <a:r>
              <a:rPr lang="en-US" altLang="sr-Latn-RS" sz="1800" dirty="0">
                <a:latin typeface="Arial" panose="020B0604020202020204" pitchFamily="34" charset="0"/>
                <a:cs typeface="Arial" panose="020B0604020202020204" pitchFamily="34" charset="0"/>
              </a:rPr>
              <a:t>Since the Code of Conduct has been adopted in 2008, there was no case of violent </a:t>
            </a:r>
            <a:r>
              <a:rPr lang="en-US" altLang="sr-Latn-RS" sz="1800" dirty="0" smtClean="0">
                <a:latin typeface="Arial" panose="020B0604020202020204" pitchFamily="34" charset="0"/>
                <a:cs typeface="Arial" panose="020B0604020202020204" pitchFamily="34" charset="0"/>
              </a:rPr>
              <a:t>of </a:t>
            </a:r>
            <a:r>
              <a:rPr lang="en-US" altLang="sr-Latn-RS" sz="1800" dirty="0">
                <a:latin typeface="Arial" panose="020B0604020202020204" pitchFamily="34" charset="0"/>
                <a:cs typeface="Arial" panose="020B0604020202020204" pitchFamily="34" charset="0"/>
              </a:rPr>
              <a:t>the Code of </a:t>
            </a:r>
            <a:r>
              <a:rPr lang="en-US" altLang="sr-Latn-RS" sz="1800" dirty="0" smtClean="0">
                <a:latin typeface="Arial" panose="020B0604020202020204" pitchFamily="34" charset="0"/>
                <a:cs typeface="Arial" panose="020B0604020202020204" pitchFamily="34" charset="0"/>
              </a:rPr>
              <a:t>Conduct</a:t>
            </a:r>
            <a:r>
              <a:rPr lang="bs-Latn-BA" altLang="sr-Latn-RS" sz="1800" dirty="0">
                <a:latin typeface="Arial" panose="020B0604020202020204" pitchFamily="34" charset="0"/>
                <a:cs typeface="Arial" panose="020B0604020202020204" pitchFamily="34" charset="0"/>
              </a:rPr>
              <a:t> provisions</a:t>
            </a:r>
            <a:r>
              <a:rPr lang="en-US" altLang="sr-Latn-RS" sz="1800" smtClean="0">
                <a:latin typeface="Arial" panose="020B0604020202020204" pitchFamily="34" charset="0"/>
                <a:cs typeface="Arial" panose="020B0604020202020204" pitchFamily="34" charset="0"/>
              </a:rPr>
              <a:t>. </a:t>
            </a:r>
            <a:endParaRPr lang="hr-HR" altLang="sr-Latn-RS" sz="1800" dirty="0" smtClean="0">
              <a:latin typeface="Arial" panose="020B0604020202020204" pitchFamily="34" charset="0"/>
              <a:cs typeface="Arial" panose="020B0604020202020204" pitchFamily="34" charset="0"/>
            </a:endParaRPr>
          </a:p>
          <a:p>
            <a:pPr marL="0" lvl="0" indent="0">
              <a:buNone/>
            </a:pPr>
            <a:endParaRPr lang="en-US" sz="2800" dirty="0"/>
          </a:p>
        </p:txBody>
      </p:sp>
    </p:spTree>
    <p:extLst>
      <p:ext uri="{BB962C8B-B14F-4D97-AF65-F5344CB8AC3E}">
        <p14:creationId xmlns:p14="http://schemas.microsoft.com/office/powerpoint/2010/main" val="1950102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2000232" y="142852"/>
            <a:ext cx="6786610" cy="6429420"/>
          </a:xfrm>
        </p:spPr>
        <p:txBody>
          <a:bodyPr>
            <a:normAutofit/>
          </a:bodyPr>
          <a:lstStyle/>
          <a:p>
            <a:pPr marL="0" indent="0">
              <a:buNone/>
            </a:pPr>
            <a:endParaRPr lang="bs-Latn-BA" altLang="sr-Latn-RS" sz="2800" dirty="0" smtClean="0"/>
          </a:p>
          <a:p>
            <a:pPr marL="0" indent="0">
              <a:buNone/>
            </a:pPr>
            <a:endParaRPr lang="bs-Latn-BA" altLang="sr-Latn-RS" sz="2800" dirty="0"/>
          </a:p>
          <a:p>
            <a:pPr marL="0" indent="0" algn="ctr">
              <a:buNone/>
            </a:pPr>
            <a:endParaRPr lang="bs-Latn-BA" altLang="sr-Latn-RS" sz="2800" dirty="0" smtClean="0">
              <a:latin typeface="Arial" panose="020B0604020202020204" pitchFamily="34" charset="0"/>
              <a:cs typeface="Arial" panose="020B0604020202020204" pitchFamily="34" charset="0"/>
            </a:endParaRPr>
          </a:p>
          <a:p>
            <a:pPr marL="0" indent="0" algn="ctr">
              <a:buNone/>
            </a:pPr>
            <a:endParaRPr lang="bs-Latn-BA" altLang="sr-Latn-RS" sz="2800" dirty="0" smtClean="0">
              <a:latin typeface="Arial" panose="020B0604020202020204" pitchFamily="34" charset="0"/>
              <a:cs typeface="Arial" panose="020B0604020202020204" pitchFamily="34" charset="0"/>
            </a:endParaRPr>
          </a:p>
          <a:p>
            <a:pPr marL="0" indent="0" algn="ctr">
              <a:buNone/>
            </a:pPr>
            <a:endParaRPr lang="bs-Latn-BA" altLang="sr-Latn-RS" sz="2800" dirty="0">
              <a:latin typeface="Arial" panose="020B0604020202020204" pitchFamily="34" charset="0"/>
              <a:cs typeface="Arial" panose="020B0604020202020204" pitchFamily="34" charset="0"/>
            </a:endParaRPr>
          </a:p>
          <a:p>
            <a:pPr marL="0" indent="0" algn="ctr">
              <a:buNone/>
            </a:pPr>
            <a:r>
              <a:rPr lang="bs-Latn-BA" altLang="sr-Latn-RS" sz="2800" dirty="0" smtClean="0">
                <a:latin typeface="Arial" panose="020B0604020202020204" pitchFamily="34" charset="0"/>
                <a:cs typeface="Arial" panose="020B0604020202020204" pitchFamily="34" charset="0"/>
              </a:rPr>
              <a:t>THANK </a:t>
            </a:r>
            <a:r>
              <a:rPr lang="bs-Latn-BA" altLang="sr-Latn-RS" sz="2800" dirty="0">
                <a:latin typeface="Arial" panose="020B0604020202020204" pitchFamily="34" charset="0"/>
                <a:cs typeface="Arial" panose="020B0604020202020204" pitchFamily="34" charset="0"/>
              </a:rPr>
              <a:t>YOU FOR YOUR </a:t>
            </a:r>
            <a:r>
              <a:rPr lang="bs-Latn-BA" altLang="sr-Latn-RS" sz="2800" dirty="0" smtClean="0">
                <a:latin typeface="Arial" panose="020B0604020202020204" pitchFamily="34" charset="0"/>
                <a:cs typeface="Arial" panose="020B0604020202020204" pitchFamily="34" charset="0"/>
              </a:rPr>
              <a:t>ATTENTION</a:t>
            </a:r>
          </a:p>
          <a:p>
            <a:pPr marL="0" indent="0" algn="ctr">
              <a:buNone/>
            </a:pPr>
            <a:endParaRPr lang="bs-Latn-BA" altLang="sr-Latn-RS" sz="2800" dirty="0" smtClean="0">
              <a:latin typeface="Arial" panose="020B0604020202020204" pitchFamily="34" charset="0"/>
              <a:cs typeface="Arial" panose="020B0604020202020204" pitchFamily="34" charset="0"/>
            </a:endParaRPr>
          </a:p>
          <a:p>
            <a:pPr marL="0" indent="0" algn="ctr">
              <a:buNone/>
            </a:pPr>
            <a:endParaRPr lang="bs-Latn-BA" altLang="sr-Latn-RS" sz="2800" dirty="0">
              <a:latin typeface="Arial" panose="020B0604020202020204" pitchFamily="34" charset="0"/>
              <a:cs typeface="Arial" panose="020B0604020202020204" pitchFamily="34" charset="0"/>
            </a:endParaRPr>
          </a:p>
          <a:p>
            <a:pPr marL="0" indent="0" algn="ctr">
              <a:buNone/>
            </a:pPr>
            <a:endParaRPr lang="bs-Latn-BA" altLang="sr-Latn-RS" sz="2800" dirty="0">
              <a:latin typeface="Arial" panose="020B0604020202020204" pitchFamily="34" charset="0"/>
              <a:cs typeface="Arial" panose="020B0604020202020204" pitchFamily="34" charset="0"/>
            </a:endParaRPr>
          </a:p>
          <a:p>
            <a:pPr marL="0" lvl="0" indent="0" algn="ctr">
              <a:buNone/>
              <a:defRPr/>
            </a:pPr>
            <a:r>
              <a:rPr lang="bs-Latn-BA" sz="1200" dirty="0">
                <a:solidFill>
                  <a:srgbClr val="1F497D"/>
                </a:solidFill>
                <a:latin typeface="Arial" pitchFamily="34" charset="0"/>
                <a:cs typeface="Arial" pitchFamily="34" charset="0"/>
              </a:rPr>
              <a:t>Emina Jahić</a:t>
            </a:r>
          </a:p>
          <a:p>
            <a:pPr marL="0" lvl="0" indent="0" algn="ctr">
              <a:buNone/>
              <a:defRPr/>
            </a:pPr>
            <a:r>
              <a:rPr lang="en-US" sz="1100" dirty="0">
                <a:solidFill>
                  <a:srgbClr val="1F497D"/>
                </a:solidFill>
                <a:latin typeface="Arial" pitchFamily="34" charset="0"/>
                <a:cs typeface="Arial" pitchFamily="34" charset="0"/>
              </a:rPr>
              <a:t>Secretary of the Joint Committee on Human </a:t>
            </a:r>
            <a:r>
              <a:rPr lang="en-US" sz="1100" dirty="0" err="1">
                <a:solidFill>
                  <a:srgbClr val="1F497D"/>
                </a:solidFill>
                <a:latin typeface="Arial" pitchFamily="34" charset="0"/>
                <a:cs typeface="Arial" pitchFamily="34" charset="0"/>
              </a:rPr>
              <a:t>Rights,Children</a:t>
            </a:r>
            <a:r>
              <a:rPr lang="en-US" sz="1100" dirty="0">
                <a:solidFill>
                  <a:srgbClr val="1F497D"/>
                </a:solidFill>
                <a:latin typeface="Arial" pitchFamily="34" charset="0"/>
                <a:cs typeface="Arial" pitchFamily="34" charset="0"/>
              </a:rPr>
              <a:t>' Rights, Youth, Immigration, Refugees, Asylum and Ethics </a:t>
            </a:r>
            <a:endParaRPr lang="bs-Latn-BA" sz="1100" dirty="0">
              <a:solidFill>
                <a:prstClr val="black">
                  <a:tint val="75000"/>
                </a:prstClr>
              </a:solidFill>
              <a:latin typeface="Arial" pitchFamily="34" charset="0"/>
              <a:cs typeface="Arial" pitchFamily="34" charset="0"/>
            </a:endParaRPr>
          </a:p>
          <a:p>
            <a:pPr marL="0" lvl="0" indent="0" algn="ctr">
              <a:buNone/>
              <a:defRPr/>
            </a:pPr>
            <a:r>
              <a:rPr lang="bs-Latn-BA" sz="1200" dirty="0">
                <a:solidFill>
                  <a:prstClr val="black">
                    <a:tint val="75000"/>
                  </a:prstClr>
                </a:solidFill>
                <a:latin typeface="Arial" pitchFamily="34" charset="0"/>
                <a:cs typeface="Arial" pitchFamily="34" charset="0"/>
                <a:hlinkClick r:id="rId3"/>
              </a:rPr>
              <a:t>Emina.Jahic@parlament.ba</a:t>
            </a:r>
            <a:endParaRPr lang="bs-Latn-BA" sz="1200" dirty="0">
              <a:solidFill>
                <a:prstClr val="black">
                  <a:tint val="75000"/>
                </a:prstClr>
              </a:solidFill>
              <a:latin typeface="Arial" pitchFamily="34" charset="0"/>
              <a:cs typeface="Arial" pitchFamily="34" charset="0"/>
            </a:endParaRPr>
          </a:p>
          <a:p>
            <a:pPr marL="0" lvl="0" indent="0" algn="ctr">
              <a:buNone/>
              <a:defRPr/>
            </a:pPr>
            <a:r>
              <a:rPr lang="bs-Latn-BA" sz="1200" dirty="0">
                <a:solidFill>
                  <a:srgbClr val="1F497D"/>
                </a:solidFill>
                <a:latin typeface="Arial" pitchFamily="34" charset="0"/>
                <a:cs typeface="Arial" pitchFamily="34" charset="0"/>
              </a:rPr>
              <a:t>www.parlament.ba</a:t>
            </a:r>
            <a:endParaRPr lang="en-US" sz="1200" dirty="0">
              <a:solidFill>
                <a:srgbClr val="1F497D"/>
              </a:solidFill>
              <a:latin typeface="Arial" pitchFamily="34" charset="0"/>
              <a:cs typeface="Arial" pitchFamily="34" charset="0"/>
            </a:endParaRPr>
          </a:p>
          <a:p>
            <a:pPr marL="0" indent="0" algn="ctr">
              <a:buNone/>
            </a:pPr>
            <a:endParaRPr lang="en-US" altLang="sr-Latn-RS" sz="2800" dirty="0">
              <a:latin typeface="Arial" panose="020B0604020202020204" pitchFamily="34" charset="0"/>
              <a:cs typeface="Arial" panose="020B0604020202020204" pitchFamily="34" charset="0"/>
            </a:endParaRPr>
          </a:p>
          <a:p>
            <a:pPr marL="0" lvl="0" indent="0">
              <a:buNone/>
            </a:pPr>
            <a:endParaRPr lang="en-US" sz="2800" dirty="0"/>
          </a:p>
        </p:txBody>
      </p:sp>
    </p:spTree>
    <p:extLst>
      <p:ext uri="{BB962C8B-B14F-4D97-AF65-F5344CB8AC3E}">
        <p14:creationId xmlns:p14="http://schemas.microsoft.com/office/powerpoint/2010/main" val="47383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2000232" y="332656"/>
            <a:ext cx="6786610" cy="6239616"/>
          </a:xfrm>
        </p:spPr>
        <p:txBody>
          <a:bodyPr>
            <a:normAutofit/>
          </a:bodyPr>
          <a:lstStyle/>
          <a:p>
            <a:pPr marL="0" lvl="0" indent="0">
              <a:buNone/>
            </a:pPr>
            <a:endParaRPr lang="bs-Latn-BA" altLang="sr-Latn-RS" sz="2800" b="1" dirty="0" smtClean="0"/>
          </a:p>
          <a:p>
            <a:pPr marL="0" lvl="0" indent="0">
              <a:buNone/>
            </a:pPr>
            <a:endParaRPr lang="bs-Latn-BA" altLang="sr-Latn-RS" sz="2800" b="1" dirty="0"/>
          </a:p>
          <a:p>
            <a:pPr marL="0" lvl="0" indent="0">
              <a:buNone/>
            </a:pPr>
            <a:endParaRPr lang="bs-Latn-BA" altLang="sr-Latn-RS" sz="2800" b="1" dirty="0" smtClean="0"/>
          </a:p>
          <a:p>
            <a:pPr marL="0" lvl="0" indent="0" algn="ctr">
              <a:buNone/>
            </a:pPr>
            <a:endParaRPr lang="bs-Latn-BA" altLang="sr-Latn-RS" sz="2800" b="1" dirty="0" smtClean="0">
              <a:latin typeface="Arial" panose="020B0604020202020204" pitchFamily="34" charset="0"/>
              <a:cs typeface="Arial" panose="020B0604020202020204" pitchFamily="34" charset="0"/>
            </a:endParaRPr>
          </a:p>
          <a:p>
            <a:pPr marL="0" lvl="0" indent="0" algn="ctr">
              <a:buNone/>
            </a:pPr>
            <a:r>
              <a:rPr lang="en-US" altLang="sr-Latn-RS" sz="2800" b="1" dirty="0" smtClean="0">
                <a:latin typeface="Arial" panose="020B0604020202020204" pitchFamily="34" charset="0"/>
                <a:cs typeface="Arial" panose="020B0604020202020204" pitchFamily="34" charset="0"/>
              </a:rPr>
              <a:t>CODE OF </a:t>
            </a:r>
            <a:r>
              <a:rPr lang="en-US" altLang="sr-Latn-RS" sz="2800" b="1" dirty="0">
                <a:latin typeface="Arial" panose="020B0604020202020204" pitchFamily="34" charset="0"/>
                <a:cs typeface="Arial" panose="020B0604020202020204" pitchFamily="34" charset="0"/>
              </a:rPr>
              <a:t>CONDUCT </a:t>
            </a:r>
            <a:r>
              <a:rPr lang="en-US" altLang="sr-Latn-RS" sz="2800" b="1" dirty="0" smtClean="0">
                <a:latin typeface="Arial" panose="020B0604020202020204" pitchFamily="34" charset="0"/>
                <a:cs typeface="Arial" panose="020B0604020202020204" pitchFamily="34" charset="0"/>
              </a:rPr>
              <a:t>FOR</a:t>
            </a:r>
            <a:r>
              <a:rPr lang="bs-Latn-BA" altLang="sr-Latn-RS" sz="2800" b="1" dirty="0" smtClean="0">
                <a:latin typeface="Arial" panose="020B0604020202020204" pitchFamily="34" charset="0"/>
                <a:cs typeface="Arial" panose="020B0604020202020204" pitchFamily="34" charset="0"/>
              </a:rPr>
              <a:t> </a:t>
            </a:r>
            <a:r>
              <a:rPr lang="en-US" altLang="sr-Latn-RS" sz="2800" b="1" dirty="0" smtClean="0">
                <a:latin typeface="Arial" panose="020B0604020202020204" pitchFamily="34" charset="0"/>
                <a:cs typeface="Arial" panose="020B0604020202020204" pitchFamily="34" charset="0"/>
              </a:rPr>
              <a:t>REPRESENTATIVES </a:t>
            </a:r>
            <a:r>
              <a:rPr lang="en-US" altLang="sr-Latn-RS" sz="2800" b="1" dirty="0">
                <a:latin typeface="Arial" panose="020B0604020202020204" pitchFamily="34" charset="0"/>
                <a:cs typeface="Arial" panose="020B0604020202020204" pitchFamily="34" charset="0"/>
              </a:rPr>
              <a:t>AND DELEGATES IN THE PARLIAMENTARY ASSEMBLY OF BOSNIA AND HERZEGOVINA </a:t>
            </a:r>
            <a:endParaRPr lang="en-US" sz="2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zenaida.mulaganovic\Desktop\slike\20131106_170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014636"/>
            <a:ext cx="3571521" cy="4757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0398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zenaida.mulaganovic\Desktop\slike\slika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703" y="1078588"/>
            <a:ext cx="6267764" cy="4700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86191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850106"/>
          </a:xfrm>
        </p:spPr>
        <p:txBody>
          <a:bodyPr>
            <a:normAutofit/>
          </a:bodyPr>
          <a:lstStyle/>
          <a:p>
            <a:r>
              <a:rPr lang="en-US" sz="2800" dirty="0">
                <a:latin typeface="Arial" panose="020B0604020202020204" pitchFamily="34" charset="0"/>
                <a:cs typeface="Arial" panose="020B0604020202020204" pitchFamily="34" charset="0"/>
              </a:rPr>
              <a:t>INTRODUCTION</a:t>
            </a:r>
          </a:p>
        </p:txBody>
      </p:sp>
      <p:sp>
        <p:nvSpPr>
          <p:cNvPr id="7" name="Content Placeholder 6"/>
          <p:cNvSpPr>
            <a:spLocks noGrp="1"/>
          </p:cNvSpPr>
          <p:nvPr>
            <p:ph idx="1"/>
          </p:nvPr>
        </p:nvSpPr>
        <p:spPr>
          <a:xfrm>
            <a:off x="2000232" y="1340768"/>
            <a:ext cx="6892248" cy="5231504"/>
          </a:xfrm>
        </p:spPr>
        <p:txBody>
          <a:bodyPr>
            <a:normAutofit/>
          </a:bodyPr>
          <a:lstStyle/>
          <a:p>
            <a:pPr algn="just"/>
            <a:r>
              <a:rPr lang="en-US" altLang="sr-Latn-RS" sz="2400" dirty="0">
                <a:latin typeface="Arial" panose="020B0604020202020204" pitchFamily="34" charset="0"/>
                <a:cs typeface="Arial" panose="020B0604020202020204" pitchFamily="34" charset="0"/>
              </a:rPr>
              <a:t>Since the beginning of 1996, the members and officers of the Parliamentary Assembly of Bosnia and Herzegovina, have committed themselves to supporting the ongoing responsibility of the Parliamentary Assembly of the citizens of Bosnia and </a:t>
            </a:r>
            <a:r>
              <a:rPr lang="en-US" altLang="sr-Latn-RS" sz="2400" dirty="0" smtClean="0">
                <a:latin typeface="Arial" panose="020B0604020202020204" pitchFamily="34" charset="0"/>
                <a:cs typeface="Arial" panose="020B0604020202020204" pitchFamily="34" charset="0"/>
              </a:rPr>
              <a:t>Herzegovina</a:t>
            </a:r>
            <a:r>
              <a:rPr lang="bs-Latn-BA" altLang="sr-Latn-RS" sz="2400" dirty="0" smtClean="0">
                <a:latin typeface="Arial" panose="020B0604020202020204" pitchFamily="34" charset="0"/>
                <a:cs typeface="Arial" panose="020B0604020202020204" pitchFamily="34" charset="0"/>
              </a:rPr>
              <a:t>.</a:t>
            </a:r>
            <a:r>
              <a:rPr lang="en-US" altLang="sr-Latn-RS" sz="2400" dirty="0" smtClean="0">
                <a:latin typeface="Arial" panose="020B0604020202020204" pitchFamily="34" charset="0"/>
                <a:cs typeface="Arial" panose="020B0604020202020204" pitchFamily="34" charset="0"/>
              </a:rPr>
              <a:t> </a:t>
            </a:r>
            <a:endParaRPr lang="bs-Latn-BA" altLang="sr-Latn-RS" sz="2400" dirty="0" smtClean="0">
              <a:latin typeface="Arial" panose="020B0604020202020204" pitchFamily="34" charset="0"/>
              <a:cs typeface="Arial" panose="020B0604020202020204" pitchFamily="34" charset="0"/>
            </a:endParaRPr>
          </a:p>
          <a:p>
            <a:pPr marL="0" indent="0" algn="ctr">
              <a:buNone/>
            </a:pPr>
            <a:endParaRPr lang="bs-Latn-BA" altLang="sr-Latn-RS" sz="2400" dirty="0">
              <a:latin typeface="Arial" panose="020B0604020202020204" pitchFamily="34" charset="0"/>
              <a:cs typeface="Arial" panose="020B0604020202020204" pitchFamily="34" charset="0"/>
            </a:endParaRPr>
          </a:p>
        </p:txBody>
      </p:sp>
      <p:pic>
        <p:nvPicPr>
          <p:cNvPr id="1026" name="Picture 2" descr="C:\Users\zenaida.mulaganovic\Desktop\210313%20pvp%20-%20regionalna%20konf%20%2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789040"/>
            <a:ext cx="3434705" cy="2579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2000232" y="260648"/>
            <a:ext cx="6892248" cy="6311624"/>
          </a:xfrm>
        </p:spPr>
        <p:txBody>
          <a:bodyPr>
            <a:normAutofit/>
          </a:bodyPr>
          <a:lstStyle/>
          <a:p>
            <a:pPr marL="0" indent="0" algn="just">
              <a:buNone/>
            </a:pPr>
            <a:endParaRPr lang="bs-Latn-BA" altLang="sr-Latn-RS" sz="2400" dirty="0">
              <a:latin typeface="Arial" panose="020B0604020202020204" pitchFamily="34" charset="0"/>
              <a:cs typeface="Arial" panose="020B0604020202020204" pitchFamily="34" charset="0"/>
            </a:endParaRPr>
          </a:p>
          <a:p>
            <a:pPr algn="just"/>
            <a:r>
              <a:rPr lang="en-US" altLang="sr-Latn-RS" sz="2400" dirty="0">
                <a:latin typeface="Arial" panose="020B0604020202020204" pitchFamily="34" charset="0"/>
                <a:cs typeface="Arial" panose="020B0604020202020204" pitchFamily="34" charset="0"/>
              </a:rPr>
              <a:t>The first step in this direction is the </a:t>
            </a:r>
            <a:r>
              <a:rPr lang="bs-Latn-BA" altLang="sr-Latn-RS" sz="2400" b="1" i="1" dirty="0" smtClean="0">
                <a:latin typeface="Arial" panose="020B0604020202020204" pitchFamily="34" charset="0"/>
                <a:cs typeface="Arial" panose="020B0604020202020204" pitchFamily="34" charset="0"/>
              </a:rPr>
              <a:t>„</a:t>
            </a:r>
            <a:r>
              <a:rPr lang="en-US" altLang="sr-Latn-RS" sz="2400" b="1" i="1" dirty="0" smtClean="0">
                <a:latin typeface="Arial" panose="020B0604020202020204" pitchFamily="34" charset="0"/>
                <a:cs typeface="Arial" panose="020B0604020202020204" pitchFamily="34" charset="0"/>
              </a:rPr>
              <a:t>Code </a:t>
            </a:r>
            <a:r>
              <a:rPr lang="en-US" altLang="sr-Latn-RS" sz="2400" b="1" i="1" dirty="0">
                <a:latin typeface="Arial" panose="020B0604020202020204" pitchFamily="34" charset="0"/>
                <a:cs typeface="Arial" panose="020B0604020202020204" pitchFamily="34" charset="0"/>
              </a:rPr>
              <a:t>of Conduct for Members of Parliament and a delegate to the Parliamentary Assembly of Bosnia and </a:t>
            </a:r>
            <a:r>
              <a:rPr lang="en-US" altLang="sr-Latn-RS" sz="2400" b="1" i="1" dirty="0" smtClean="0">
                <a:latin typeface="Arial" panose="020B0604020202020204" pitchFamily="34" charset="0"/>
                <a:cs typeface="Arial" panose="020B0604020202020204" pitchFamily="34" charset="0"/>
              </a:rPr>
              <a:t>Herzegovina</a:t>
            </a:r>
            <a:r>
              <a:rPr lang="bs-Latn-BA" altLang="sr-Latn-RS" sz="2400" b="1" i="1" dirty="0" smtClean="0">
                <a:latin typeface="Arial" panose="020B0604020202020204" pitchFamily="34" charset="0"/>
                <a:cs typeface="Arial" panose="020B0604020202020204" pitchFamily="34" charset="0"/>
              </a:rPr>
              <a:t>“</a:t>
            </a:r>
            <a:r>
              <a:rPr lang="en-US" altLang="sr-Latn-RS" sz="2400" dirty="0" smtClean="0">
                <a:latin typeface="Arial" panose="020B0604020202020204" pitchFamily="34" charset="0"/>
                <a:cs typeface="Arial" panose="020B0604020202020204" pitchFamily="34" charset="0"/>
              </a:rPr>
              <a:t>, </a:t>
            </a:r>
            <a:r>
              <a:rPr lang="en-US" altLang="sr-Latn-RS" sz="2400" dirty="0">
                <a:latin typeface="Arial" panose="020B0604020202020204" pitchFamily="34" charset="0"/>
                <a:cs typeface="Arial" panose="020B0604020202020204" pitchFamily="34" charset="0"/>
              </a:rPr>
              <a:t>which was adopted in December </a:t>
            </a:r>
            <a:r>
              <a:rPr lang="en-US" altLang="sr-Latn-RS" sz="2400" dirty="0" smtClean="0">
                <a:latin typeface="Arial" panose="020B0604020202020204" pitchFamily="34" charset="0"/>
                <a:cs typeface="Arial" panose="020B0604020202020204" pitchFamily="34" charset="0"/>
              </a:rPr>
              <a:t>2008</a:t>
            </a:r>
            <a:r>
              <a:rPr lang="en-US" altLang="sr-Latn-RS" sz="2400" baseline="30000" dirty="0" smtClean="0">
                <a:latin typeface="Arial" panose="020B0604020202020204" pitchFamily="34" charset="0"/>
                <a:cs typeface="Arial" panose="020B0604020202020204" pitchFamily="34" charset="0"/>
              </a:rPr>
              <a:t>th</a:t>
            </a:r>
            <a:r>
              <a:rPr lang="bs-Latn-BA" altLang="sr-Latn-RS" sz="2400" dirty="0" smtClean="0">
                <a:latin typeface="Arial" panose="020B0604020202020204" pitchFamily="34" charset="0"/>
                <a:cs typeface="Arial" panose="020B0604020202020204" pitchFamily="34" charset="0"/>
              </a:rPr>
              <a:t>.</a:t>
            </a:r>
          </a:p>
          <a:p>
            <a:pPr algn="just"/>
            <a:endParaRPr lang="bs-Latn-BA" altLang="sr-Latn-RS" sz="2400" dirty="0">
              <a:latin typeface="Arial" panose="020B0604020202020204" pitchFamily="34" charset="0"/>
              <a:cs typeface="Arial" panose="020B0604020202020204" pitchFamily="34" charset="0"/>
            </a:endParaRPr>
          </a:p>
          <a:p>
            <a:pPr algn="just"/>
            <a:endParaRPr lang="bs-Latn-BA" altLang="sr-Latn-RS" sz="2400" dirty="0" smtClean="0">
              <a:latin typeface="Arial" panose="020B0604020202020204" pitchFamily="34" charset="0"/>
              <a:cs typeface="Arial" panose="020B0604020202020204" pitchFamily="34" charset="0"/>
            </a:endParaRPr>
          </a:p>
          <a:p>
            <a:pPr algn="just"/>
            <a:endParaRPr lang="bs-Latn-BA" altLang="sr-Latn-RS" sz="2400" dirty="0" smtClean="0">
              <a:latin typeface="Arial" panose="020B0604020202020204" pitchFamily="34" charset="0"/>
              <a:cs typeface="Arial" panose="020B0604020202020204" pitchFamily="34" charset="0"/>
            </a:endParaRPr>
          </a:p>
          <a:p>
            <a:pPr marL="0" indent="0" algn="just">
              <a:buNone/>
            </a:pPr>
            <a:endParaRPr lang="bs-Latn-BA" sz="2400" dirty="0">
              <a:latin typeface="Arial" panose="020B0604020202020204" pitchFamily="34" charset="0"/>
              <a:cs typeface="Arial" panose="020B0604020202020204" pitchFamily="34" charset="0"/>
            </a:endParaRPr>
          </a:p>
          <a:p>
            <a:pPr marL="0" indent="0" algn="just">
              <a:buNone/>
            </a:pPr>
            <a:endParaRPr lang="en-US" sz="2400" dirty="0">
              <a:latin typeface="Arial" panose="020B0604020202020204" pitchFamily="34" charset="0"/>
              <a:cs typeface="Arial" panose="020B0604020202020204" pitchFamily="34" charset="0"/>
            </a:endParaRPr>
          </a:p>
        </p:txBody>
      </p:sp>
      <p:pic>
        <p:nvPicPr>
          <p:cNvPr id="1026" name="Picture 2" descr="C:\Users\zenaida.mulaganovic\Desktop\210313%20pvp%20-%20regionalna%20konf%20%20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429000"/>
            <a:ext cx="3529013" cy="2649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430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2000232" y="260648"/>
            <a:ext cx="6786610" cy="6311624"/>
          </a:xfrm>
        </p:spPr>
        <p:txBody>
          <a:bodyPr>
            <a:noAutofit/>
          </a:bodyPr>
          <a:lstStyle/>
          <a:p>
            <a:pPr marL="0" indent="0">
              <a:buNone/>
              <a:defRPr/>
            </a:pPr>
            <a:r>
              <a:rPr lang="bs-Latn-BA" sz="1800" dirty="0" smtClean="0">
                <a:latin typeface="Arial" panose="020B0604020202020204" pitchFamily="34" charset="0"/>
                <a:cs typeface="Arial" panose="020B0604020202020204" pitchFamily="34" charset="0"/>
              </a:rPr>
              <a:t>This </a:t>
            </a:r>
            <a:r>
              <a:rPr lang="bs-Latn-BA" sz="1800" dirty="0">
                <a:latin typeface="Arial" panose="020B0604020202020204" pitchFamily="34" charset="0"/>
                <a:cs typeface="Arial" panose="020B0604020202020204" pitchFamily="34" charset="0"/>
              </a:rPr>
              <a:t>Code of Conduct is made respecting the following basic principles:</a:t>
            </a:r>
            <a:endParaRPr lang="hr-HR" sz="1800" dirty="0">
              <a:latin typeface="Arial" panose="020B0604020202020204" pitchFamily="34" charset="0"/>
              <a:cs typeface="Arial" panose="020B0604020202020204" pitchFamily="34" charset="0"/>
            </a:endParaRPr>
          </a:p>
          <a:p>
            <a:pPr marL="0" indent="0">
              <a:buNone/>
              <a:defRPr/>
            </a:pPr>
            <a:endParaRPr lang="bs-Latn-BA" sz="2200" dirty="0" smtClean="0"/>
          </a:p>
          <a:p>
            <a:pPr>
              <a:defRPr/>
            </a:pPr>
            <a:r>
              <a:rPr lang="bs-Latn-BA" sz="1800" dirty="0" smtClean="0">
                <a:latin typeface="Arial" panose="020B0604020202020204" pitchFamily="34" charset="0"/>
                <a:cs typeface="Arial" panose="020B0604020202020204" pitchFamily="34" charset="0"/>
              </a:rPr>
              <a:t>Officials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elected to political office must subordinate their work and actions to the legality and to the general public interest, in accordance with ethical principles defined in this Code</a:t>
            </a:r>
            <a:r>
              <a:rPr lang="en-US" sz="1800" dirty="0" smtClean="0">
                <a:latin typeface="Arial" panose="020B0604020202020204" pitchFamily="34" charset="0"/>
                <a:cs typeface="Arial" panose="020B0604020202020204" pitchFamily="34" charset="0"/>
              </a:rPr>
              <a:t>;</a:t>
            </a:r>
            <a:endParaRPr lang="bs-Latn-BA" sz="1800" dirty="0" smtClean="0">
              <a:latin typeface="Arial" panose="020B0604020202020204" pitchFamily="34" charset="0"/>
              <a:cs typeface="Arial" panose="020B0604020202020204" pitchFamily="34" charset="0"/>
            </a:endParaRPr>
          </a:p>
          <a:p>
            <a:pPr marL="0" indent="0">
              <a:buNone/>
              <a:defRPr/>
            </a:pPr>
            <a:endParaRPr lang="en-US" sz="1800" dirty="0">
              <a:latin typeface="Arial" panose="020B0604020202020204" pitchFamily="34" charset="0"/>
              <a:cs typeface="Arial" panose="020B0604020202020204" pitchFamily="34" charset="0"/>
            </a:endParaRPr>
          </a:p>
          <a:p>
            <a:pPr>
              <a:defRPr/>
            </a:pPr>
            <a:r>
              <a:rPr lang="en-US" sz="1800" dirty="0" smtClean="0">
                <a:latin typeface="Arial" panose="020B0604020202020204" pitchFamily="34" charset="0"/>
                <a:cs typeface="Arial" panose="020B0604020202020204" pitchFamily="34" charset="0"/>
              </a:rPr>
              <a:t>Non</a:t>
            </a:r>
            <a:r>
              <a:rPr lang="bs-Latn-BA"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compliance </a:t>
            </a:r>
            <a:r>
              <a:rPr lang="en-US" sz="1800" dirty="0">
                <a:latin typeface="Arial" panose="020B0604020202020204" pitchFamily="34" charset="0"/>
                <a:cs typeface="Arial" panose="020B0604020202020204" pitchFamily="34" charset="0"/>
              </a:rPr>
              <a:t>with these principles </a:t>
            </a:r>
            <a:r>
              <a:rPr lang="en-US" sz="1800" dirty="0" smtClean="0">
                <a:latin typeface="Arial" panose="020B0604020202020204" pitchFamily="34" charset="0"/>
                <a:cs typeface="Arial" panose="020B0604020202020204" pitchFamily="34" charset="0"/>
              </a:rPr>
              <a:t>undermines </a:t>
            </a:r>
            <a:r>
              <a:rPr lang="en-US" sz="1800" dirty="0">
                <a:latin typeface="Arial" panose="020B0604020202020204" pitchFamily="34" charset="0"/>
                <a:cs typeface="Arial" panose="020B0604020202020204" pitchFamily="34" charset="0"/>
              </a:rPr>
              <a:t>the credibility of the </a:t>
            </a:r>
            <a:r>
              <a:rPr lang="en-US" sz="1800" dirty="0" smtClean="0">
                <a:latin typeface="Arial" panose="020B0604020202020204" pitchFamily="34" charset="0"/>
                <a:cs typeface="Arial" panose="020B0604020202020204" pitchFamily="34" charset="0"/>
              </a:rPr>
              <a:t>Parliamentary </a:t>
            </a:r>
            <a:r>
              <a:rPr lang="bs-Latn-BA" sz="1800" dirty="0" smtClean="0">
                <a:latin typeface="Arial" panose="020B0604020202020204" pitchFamily="34" charset="0"/>
                <a:cs typeface="Arial" panose="020B0604020202020204" pitchFamily="34" charset="0"/>
              </a:rPr>
              <a:t>Assembly</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of Bosnia and Herzegovina </a:t>
            </a:r>
            <a:r>
              <a:rPr lang="en-US" sz="1800" dirty="0" smtClean="0">
                <a:latin typeface="Arial" panose="020B0604020202020204" pitchFamily="34" charset="0"/>
                <a:cs typeface="Arial" panose="020B0604020202020204" pitchFamily="34" charset="0"/>
              </a:rPr>
              <a:t>democracy </a:t>
            </a:r>
            <a:r>
              <a:rPr lang="en-US" sz="1800" dirty="0">
                <a:latin typeface="Arial" panose="020B0604020202020204" pitchFamily="34" charset="0"/>
                <a:cs typeface="Arial" panose="020B0604020202020204" pitchFamily="34" charset="0"/>
              </a:rPr>
              <a:t>and the </a:t>
            </a:r>
            <a:r>
              <a:rPr lang="en-US" sz="1800" dirty="0" smtClean="0">
                <a:latin typeface="Arial" panose="020B0604020202020204" pitchFamily="34" charset="0"/>
                <a:cs typeface="Arial" panose="020B0604020202020204" pitchFamily="34" charset="0"/>
              </a:rPr>
              <a:t>foundations </a:t>
            </a:r>
            <a:r>
              <a:rPr lang="en-US" sz="1800" dirty="0">
                <a:latin typeface="Arial" panose="020B0604020202020204" pitchFamily="34" charset="0"/>
                <a:cs typeface="Arial" panose="020B0604020202020204" pitchFamily="34" charset="0"/>
              </a:rPr>
              <a:t>of the rule of </a:t>
            </a:r>
            <a:r>
              <a:rPr lang="en-US" sz="1800" dirty="0" smtClean="0">
                <a:latin typeface="Arial" panose="020B0604020202020204" pitchFamily="34" charset="0"/>
                <a:cs typeface="Arial" panose="020B0604020202020204" pitchFamily="34" charset="0"/>
              </a:rPr>
              <a:t>Code</a:t>
            </a:r>
            <a:r>
              <a:rPr lang="bs-Latn-BA" sz="1800" dirty="0" smtClean="0">
                <a:latin typeface="Arial" panose="020B0604020202020204" pitchFamily="34" charset="0"/>
                <a:cs typeface="Arial" panose="020B0604020202020204" pitchFamily="34" charset="0"/>
              </a:rPr>
              <a:t>;</a:t>
            </a:r>
          </a:p>
          <a:p>
            <a:pPr marL="0" indent="0">
              <a:buNone/>
              <a:defRPr/>
            </a:pPr>
            <a:endParaRPr lang="en-US" sz="1800" dirty="0">
              <a:latin typeface="Arial" panose="020B0604020202020204" pitchFamily="34" charset="0"/>
              <a:cs typeface="Arial" panose="020B0604020202020204" pitchFamily="34" charset="0"/>
            </a:endParaRPr>
          </a:p>
          <a:p>
            <a:pPr>
              <a:defRPr/>
            </a:pPr>
            <a:r>
              <a:rPr lang="en-US" sz="1800" dirty="0">
                <a:latin typeface="Arial" panose="020B0604020202020204" pitchFamily="34" charset="0"/>
                <a:cs typeface="Arial" panose="020B0604020202020204" pitchFamily="34" charset="0"/>
              </a:rPr>
              <a:t>The basic goal of adopting and promoting the Code is strengthening trust between elected officials and </a:t>
            </a:r>
            <a:r>
              <a:rPr lang="en-US" sz="1800" dirty="0" smtClean="0">
                <a:latin typeface="Arial" panose="020B0604020202020204" pitchFamily="34" charset="0"/>
                <a:cs typeface="Arial" panose="020B0604020202020204" pitchFamily="34" charset="0"/>
              </a:rPr>
              <a:t>citizens</a:t>
            </a:r>
            <a:r>
              <a:rPr lang="bs-Latn-BA"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endParaRPr lang="bs-Latn-BA" sz="1800" dirty="0" smtClean="0">
              <a:latin typeface="Arial" panose="020B0604020202020204" pitchFamily="34" charset="0"/>
              <a:cs typeface="Arial" panose="020B0604020202020204" pitchFamily="34" charset="0"/>
            </a:endParaRPr>
          </a:p>
          <a:p>
            <a:pPr marL="0" indent="0">
              <a:buNone/>
              <a:defRPr/>
            </a:pPr>
            <a:endParaRPr lang="en-US" sz="1800" dirty="0">
              <a:latin typeface="Arial" panose="020B0604020202020204" pitchFamily="34" charset="0"/>
              <a:cs typeface="Arial" panose="020B0604020202020204" pitchFamily="34" charset="0"/>
            </a:endParaRPr>
          </a:p>
          <a:p>
            <a:pPr>
              <a:defRPr/>
            </a:pPr>
            <a:r>
              <a:rPr lang="en-US" sz="1800" dirty="0">
                <a:latin typeface="Arial" panose="020B0604020202020204" pitchFamily="34" charset="0"/>
                <a:cs typeface="Arial" panose="020B0604020202020204" pitchFamily="34" charset="0"/>
              </a:rPr>
              <a:t>The whole of civil society must be involved in creating a climate of confidence in the work of the Parliamentary Assembly of Bosnia and </a:t>
            </a:r>
            <a:r>
              <a:rPr lang="en-US" sz="1800" dirty="0" smtClean="0">
                <a:latin typeface="Arial" panose="020B0604020202020204" pitchFamily="34" charset="0"/>
                <a:cs typeface="Arial" panose="020B0604020202020204" pitchFamily="34" charset="0"/>
              </a:rPr>
              <a:t>Herzegovina</a:t>
            </a:r>
            <a:r>
              <a:rPr lang="bs-Latn-BA"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a:defRPr/>
            </a:pPr>
            <a:endParaRPr lang="bs-Latn-BA" sz="2200" dirty="0" smtClean="0">
              <a:latin typeface="Arial" panose="020B0604020202020204" pitchFamily="34" charset="0"/>
              <a:cs typeface="Arial" panose="020B0604020202020204" pitchFamily="34" charset="0"/>
            </a:endParaRPr>
          </a:p>
          <a:p>
            <a:pPr marL="0" indent="0">
              <a:buNone/>
              <a:defRPr/>
            </a:pPr>
            <a:r>
              <a:rPr lang="en-US" sz="2200" dirty="0"/>
              <a:t/>
            </a:r>
            <a:br>
              <a:rPr lang="en-US" sz="2200" dirty="0"/>
            </a:br>
            <a:r>
              <a:rPr lang="en-US" sz="2200" dirty="0"/>
              <a:t/>
            </a:r>
            <a:br>
              <a:rPr lang="en-US" sz="2200" dirty="0"/>
            </a:b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1143000"/>
          </a:xfrm>
        </p:spPr>
        <p:txBody>
          <a:bodyPr>
            <a:normAutofit/>
          </a:bodyPr>
          <a:lstStyle/>
          <a:p>
            <a:r>
              <a:rPr lang="en-US" altLang="sr-Latn-RS" sz="2800" b="1" dirty="0">
                <a:latin typeface="Arial" panose="020B0604020202020204" pitchFamily="34" charset="0"/>
                <a:cs typeface="Arial" panose="020B0604020202020204" pitchFamily="34" charset="0"/>
              </a:rPr>
              <a:t>SUBJECT OF THE CODE OF CONDUCT</a:t>
            </a:r>
            <a:endParaRPr lang="en-US" sz="28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1600200"/>
            <a:ext cx="6786610" cy="4972072"/>
          </a:xfrm>
        </p:spPr>
        <p:txBody>
          <a:bodyPr>
            <a:noAutofit/>
          </a:bodyPr>
          <a:lstStyle/>
          <a:p>
            <a:pPr>
              <a:defRPr/>
            </a:pPr>
            <a:r>
              <a:rPr lang="bs-Latn-BA" sz="2200" dirty="0">
                <a:latin typeface="Arial" panose="020B0604020202020204" pitchFamily="34" charset="0"/>
                <a:cs typeface="Arial" panose="020B0604020202020204" pitchFamily="34" charset="0"/>
              </a:rPr>
              <a:t>T</a:t>
            </a:r>
            <a:r>
              <a:rPr lang="en-US" sz="2200" dirty="0">
                <a:latin typeface="Arial" panose="020B0604020202020204" pitchFamily="34" charset="0"/>
                <a:cs typeface="Arial" panose="020B0604020202020204" pitchFamily="34" charset="0"/>
              </a:rPr>
              <a:t>he term </a:t>
            </a:r>
            <a:r>
              <a:rPr lang="en-US" sz="2200" i="1" dirty="0">
                <a:latin typeface="Arial" panose="020B0604020202020204" pitchFamily="34" charset="0"/>
                <a:cs typeface="Arial" panose="020B0604020202020204" pitchFamily="34" charset="0"/>
              </a:rPr>
              <a:t>“elected official” </a:t>
            </a:r>
            <a:r>
              <a:rPr lang="en-US" sz="2200" dirty="0">
                <a:latin typeface="Arial" panose="020B0604020202020204" pitchFamily="34" charset="0"/>
                <a:cs typeface="Arial" panose="020B0604020202020204" pitchFamily="34" charset="0"/>
              </a:rPr>
              <a:t>means any representative and delegate holding a mandate in one of the Houses of the Parliamentary Assembly of </a:t>
            </a:r>
            <a:r>
              <a:rPr lang="en-US" sz="2200" dirty="0" err="1">
                <a:latin typeface="Arial" panose="020B0604020202020204" pitchFamily="34" charset="0"/>
                <a:cs typeface="Arial" panose="020B0604020202020204" pitchFamily="34" charset="0"/>
              </a:rPr>
              <a:t>BiH</a:t>
            </a:r>
            <a:r>
              <a:rPr lang="en-US" sz="2200" dirty="0">
                <a:latin typeface="Arial" panose="020B0604020202020204" pitchFamily="34" charset="0"/>
                <a:cs typeface="Arial" panose="020B0604020202020204" pitchFamily="34" charset="0"/>
              </a:rPr>
              <a:t> (hereinafter referred to as </a:t>
            </a:r>
            <a:r>
              <a:rPr lang="en-US" sz="2200" i="1" dirty="0">
                <a:latin typeface="Arial" panose="020B0604020202020204" pitchFamily="34" charset="0"/>
                <a:cs typeface="Arial" panose="020B0604020202020204" pitchFamily="34" charset="0"/>
              </a:rPr>
              <a:t>Parliament</a:t>
            </a:r>
            <a:r>
              <a:rPr lang="en-US" sz="2200" dirty="0" smtClean="0">
                <a:latin typeface="Arial" panose="020B0604020202020204" pitchFamily="34" charset="0"/>
                <a:cs typeface="Arial" panose="020B0604020202020204" pitchFamily="34" charset="0"/>
              </a:rPr>
              <a:t>).</a:t>
            </a:r>
            <a:endParaRPr lang="hr-HR" sz="2200" dirty="0">
              <a:latin typeface="Arial" panose="020B0604020202020204" pitchFamily="34" charset="0"/>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The term </a:t>
            </a:r>
            <a:r>
              <a:rPr lang="en-US" sz="2200" i="1" dirty="0">
                <a:latin typeface="Arial" panose="020B0604020202020204" pitchFamily="34" charset="0"/>
                <a:cs typeface="Arial" panose="020B0604020202020204" pitchFamily="34" charset="0"/>
              </a:rPr>
              <a:t>“function” </a:t>
            </a:r>
            <a:r>
              <a:rPr lang="en-US" sz="2200" dirty="0">
                <a:latin typeface="Arial" panose="020B0604020202020204" pitchFamily="34" charset="0"/>
                <a:cs typeface="Arial" panose="020B0604020202020204" pitchFamily="34" charset="0"/>
              </a:rPr>
              <a:t>means any function performed by elected officials under their mandate</a:t>
            </a:r>
            <a:r>
              <a:rPr lang="en-US" sz="2200" dirty="0" smtClean="0">
                <a:latin typeface="Arial" panose="020B0604020202020204" pitchFamily="34" charset="0"/>
                <a:cs typeface="Arial" panose="020B0604020202020204" pitchFamily="34" charset="0"/>
              </a:rPr>
              <a:t>.</a:t>
            </a:r>
            <a:endParaRPr lang="hr-HR" sz="2200" dirty="0">
              <a:latin typeface="Arial" panose="020B0604020202020204" pitchFamily="34" charset="0"/>
              <a:cs typeface="Arial" panose="020B0604020202020204" pitchFamily="34" charset="0"/>
            </a:endParaRPr>
          </a:p>
          <a:p>
            <a:pPr>
              <a:defRPr/>
            </a:pPr>
            <a:r>
              <a:rPr lang="en-US" sz="2200" dirty="0" smtClean="0">
                <a:latin typeface="Arial" panose="020B0604020202020204" pitchFamily="34" charset="0"/>
                <a:cs typeface="Arial" panose="020B0604020202020204" pitchFamily="34" charset="0"/>
              </a:rPr>
              <a:t>This </a:t>
            </a:r>
            <a:r>
              <a:rPr lang="en-US" sz="2200" dirty="0">
                <a:latin typeface="Arial" panose="020B0604020202020204" pitchFamily="34" charset="0"/>
                <a:cs typeface="Arial" panose="020B0604020202020204" pitchFamily="34" charset="0"/>
              </a:rPr>
              <a:t>Code stipulates the standards of </a:t>
            </a:r>
            <a:r>
              <a:rPr lang="bs-Latn-BA" sz="2200" dirty="0" smtClean="0">
                <a:latin typeface="Arial" panose="020B0604020202020204" pitchFamily="34" charset="0"/>
                <a:cs typeface="Arial" panose="020B0604020202020204" pitchFamily="34" charset="0"/>
              </a:rPr>
              <a:t>behaviour</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expected of elected officials in performing their duties.</a:t>
            </a:r>
            <a:endParaRPr lang="hr-HR" sz="2200" dirty="0">
              <a:latin typeface="Arial" panose="020B0604020202020204" pitchFamily="34" charset="0"/>
              <a:cs typeface="Arial" panose="020B0604020202020204" pitchFamily="34" charset="0"/>
            </a:endParaRPr>
          </a:p>
          <a:p>
            <a:pPr>
              <a:defRPr/>
            </a:pPr>
            <a:r>
              <a:rPr lang="en-US" sz="2200" dirty="0" smtClean="0">
                <a:latin typeface="Arial" panose="020B0604020202020204" pitchFamily="34" charset="0"/>
                <a:cs typeface="Arial" panose="020B0604020202020204" pitchFamily="34" charset="0"/>
              </a:rPr>
              <a:t>It </a:t>
            </a:r>
            <a:r>
              <a:rPr lang="en-US" sz="2200" dirty="0">
                <a:latin typeface="Arial" panose="020B0604020202020204" pitchFamily="34" charset="0"/>
                <a:cs typeface="Arial" panose="020B0604020202020204" pitchFamily="34" charset="0"/>
              </a:rPr>
              <a:t>also informs citizens of the standards of </a:t>
            </a:r>
            <a:r>
              <a:rPr lang="bs-Latn-BA" sz="2200" dirty="0" smtClean="0">
                <a:latin typeface="Arial" panose="020B0604020202020204" pitchFamily="34" charset="0"/>
                <a:cs typeface="Arial" panose="020B0604020202020204" pitchFamily="34" charset="0"/>
              </a:rPr>
              <a:t>behaviour </a:t>
            </a:r>
            <a:r>
              <a:rPr lang="en-US" sz="2200" dirty="0" smtClean="0">
                <a:latin typeface="Arial" panose="020B0604020202020204" pitchFamily="34" charset="0"/>
                <a:cs typeface="Arial" panose="020B0604020202020204" pitchFamily="34" charset="0"/>
              </a:rPr>
              <a:t>that </a:t>
            </a:r>
            <a:r>
              <a:rPr lang="en-US" sz="2200" dirty="0">
                <a:latin typeface="Arial" panose="020B0604020202020204" pitchFamily="34" charset="0"/>
                <a:cs typeface="Arial" panose="020B0604020202020204" pitchFamily="34" charset="0"/>
              </a:rPr>
              <a:t>they rightfully may expect of their elected </a:t>
            </a:r>
            <a:r>
              <a:rPr lang="en-US" sz="2200" dirty="0" smtClean="0">
                <a:latin typeface="Arial" panose="020B0604020202020204" pitchFamily="34" charset="0"/>
                <a:cs typeface="Arial" panose="020B0604020202020204" pitchFamily="34" charset="0"/>
              </a:rPr>
              <a:t>officials</a:t>
            </a:r>
            <a:r>
              <a:rPr lang="bs-Latn-BA"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1143000"/>
          </a:xfrm>
        </p:spPr>
        <p:txBody>
          <a:bodyPr>
            <a:normAutofit/>
          </a:bodyPr>
          <a:lstStyle/>
          <a:p>
            <a:r>
              <a:rPr lang="en-US" altLang="sr-Latn-RS" sz="2800" b="1" dirty="0">
                <a:latin typeface="Arial" panose="020B0604020202020204" pitchFamily="34" charset="0"/>
                <a:cs typeface="Arial" panose="020B0604020202020204" pitchFamily="34" charset="0"/>
              </a:rPr>
              <a:t>PRINCIPLES</a:t>
            </a:r>
            <a:endParaRPr lang="en-US" sz="28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1600200"/>
            <a:ext cx="6786610" cy="4972072"/>
          </a:xfrm>
        </p:spPr>
        <p:txBody>
          <a:bodyPr>
            <a:normAutofit/>
          </a:bodyPr>
          <a:lstStyle/>
          <a:p>
            <a:pPr>
              <a:defRPr/>
            </a:pPr>
            <a:r>
              <a:rPr lang="en-US" sz="2800" b="1" dirty="0">
                <a:latin typeface="Arial" panose="020B0604020202020204" pitchFamily="34" charset="0"/>
                <a:cs typeface="Arial" panose="020B0604020202020204" pitchFamily="34" charset="0"/>
              </a:rPr>
              <a:t>Legality and the public </a:t>
            </a:r>
            <a:r>
              <a:rPr lang="en-US" sz="2800" b="1" dirty="0" smtClean="0">
                <a:latin typeface="Arial" panose="020B0604020202020204" pitchFamily="34" charset="0"/>
                <a:cs typeface="Arial" panose="020B0604020202020204" pitchFamily="34" charset="0"/>
              </a:rPr>
              <a:t>interest</a:t>
            </a:r>
            <a:endParaRPr lang="bs-Latn-BA" sz="2800" b="1" dirty="0" smtClean="0">
              <a:latin typeface="Arial" panose="020B0604020202020204" pitchFamily="34" charset="0"/>
              <a:cs typeface="Arial" panose="020B0604020202020204" pitchFamily="34" charset="0"/>
            </a:endParaRPr>
          </a:p>
          <a:p>
            <a:pPr marL="0" indent="0">
              <a:buNone/>
              <a:defRPr/>
            </a:pPr>
            <a:endParaRPr lang="hr-HR"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Objectives of fulfilling a </a:t>
            </a:r>
            <a:r>
              <a:rPr lang="en-US" sz="2800" b="1" dirty="0" smtClean="0">
                <a:latin typeface="Arial" panose="020B0604020202020204" pitchFamily="34" charset="0"/>
                <a:cs typeface="Arial" panose="020B0604020202020204" pitchFamily="34" charset="0"/>
              </a:rPr>
              <a:t>mandate</a:t>
            </a:r>
            <a:endParaRPr lang="bs-Latn-BA" sz="2800" b="1" dirty="0" smtClean="0">
              <a:latin typeface="Arial" panose="020B0604020202020204" pitchFamily="34" charset="0"/>
              <a:cs typeface="Arial" panose="020B0604020202020204" pitchFamily="34" charset="0"/>
            </a:endParaRPr>
          </a:p>
          <a:p>
            <a:pPr marL="0" indent="0">
              <a:buNone/>
              <a:defRPr/>
            </a:pPr>
            <a:endParaRPr lang="bs-Latn-BA" sz="2800" b="1"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Constraints of fulfilling a mandate</a:t>
            </a:r>
            <a:endParaRPr lang="hr-HR" sz="2800" dirty="0">
              <a:latin typeface="Arial" panose="020B0604020202020204" pitchFamily="34" charset="0"/>
              <a:cs typeface="Arial" panose="020B0604020202020204" pitchFamily="34" charset="0"/>
            </a:endParaRPr>
          </a:p>
          <a:p>
            <a:pPr marL="0" lvl="0" indent="0">
              <a:buNone/>
            </a:pP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a prezentacije.jpg"/>
          <p:cNvPicPr>
            <a:picLocks noChangeAspect="1"/>
          </p:cNvPicPr>
          <p:nvPr/>
        </p:nvPicPr>
        <p:blipFill>
          <a:blip r:embed="rId2" cstate="print"/>
          <a:stretch>
            <a:fillRect/>
          </a:stretch>
        </p:blipFill>
        <p:spPr>
          <a:xfrm>
            <a:off x="0" y="0"/>
            <a:ext cx="1714479" cy="6858000"/>
          </a:xfrm>
          <a:prstGeom prst="rect">
            <a:avLst/>
          </a:prstGeom>
        </p:spPr>
      </p:pic>
      <p:sp>
        <p:nvSpPr>
          <p:cNvPr id="5" name="Rectangle 4"/>
          <p:cNvSpPr/>
          <p:nvPr/>
        </p:nvSpPr>
        <p:spPr>
          <a:xfrm>
            <a:off x="1928794" y="142852"/>
            <a:ext cx="7072362" cy="65008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2000232" y="274638"/>
            <a:ext cx="6786610" cy="1143000"/>
          </a:xfrm>
        </p:spPr>
        <p:txBody>
          <a:bodyPr>
            <a:normAutofit/>
          </a:bodyPr>
          <a:lstStyle/>
          <a:p>
            <a:r>
              <a:rPr lang="en-US" altLang="sr-Latn-RS" sz="2800" b="1" dirty="0">
                <a:latin typeface="Arial" panose="020B0604020202020204" pitchFamily="34" charset="0"/>
                <a:cs typeface="Arial" panose="020B0604020202020204" pitchFamily="34" charset="0"/>
              </a:rPr>
              <a:t>GENERAL ETHICS AND BEHAVIOUR</a:t>
            </a:r>
            <a:endParaRPr lang="en-US" sz="2800" dirty="0">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2000232" y="1600200"/>
            <a:ext cx="6786610" cy="4972072"/>
          </a:xfrm>
        </p:spPr>
        <p:txBody>
          <a:bodyPr>
            <a:normAutofit/>
          </a:bodyPr>
          <a:lstStyle/>
          <a:p>
            <a:pPr marL="0" indent="0">
              <a:buNone/>
              <a:defRPr/>
            </a:pPr>
            <a:r>
              <a:rPr lang="en-US" sz="2400" b="1" i="1" dirty="0">
                <a:latin typeface="Arial" panose="020B0604020202020204" pitchFamily="34" charset="0"/>
                <a:cs typeface="Arial" panose="020B0604020202020204" pitchFamily="34" charset="0"/>
              </a:rPr>
              <a:t>General ethical principles</a:t>
            </a:r>
            <a:r>
              <a:rPr lang="bs-Latn-BA" altLang="sr-Latn-RS" sz="2400" dirty="0">
                <a:latin typeface="Arial" panose="020B0604020202020204" pitchFamily="34" charset="0"/>
                <a:cs typeface="Arial" panose="020B0604020202020204" pitchFamily="34" charset="0"/>
              </a:rPr>
              <a:t>:</a:t>
            </a:r>
          </a:p>
          <a:p>
            <a:pPr marL="0" indent="0">
              <a:buNone/>
              <a:defRPr/>
            </a:pPr>
            <a:endParaRPr lang="bs-Latn-BA" altLang="sr-Latn-RS" sz="2400" dirty="0">
              <a:latin typeface="Arial" panose="020B0604020202020204" pitchFamily="34" charset="0"/>
              <a:cs typeface="Arial" panose="020B0604020202020204" pitchFamily="34" charset="0"/>
            </a:endParaRPr>
          </a:p>
          <a:p>
            <a:pPr marL="514350" indent="-514350">
              <a:buAutoNum type="arabicParenR"/>
              <a:defRPr/>
            </a:pPr>
            <a:r>
              <a:rPr lang="en-US" sz="2400" b="1" i="1" dirty="0" smtClean="0">
                <a:latin typeface="Arial" panose="020B0604020202020204" pitchFamily="34" charset="0"/>
                <a:cs typeface="Arial" panose="020B0604020202020204" pitchFamily="34" charset="0"/>
              </a:rPr>
              <a:t>Accountability </a:t>
            </a:r>
            <a:r>
              <a:rPr lang="en-US" sz="2400" b="1" i="1" dirty="0">
                <a:latin typeface="Arial" panose="020B0604020202020204" pitchFamily="34" charset="0"/>
                <a:cs typeface="Arial" panose="020B0604020202020204" pitchFamily="34" charset="0"/>
              </a:rPr>
              <a:t>towards the </a:t>
            </a:r>
            <a:r>
              <a:rPr lang="en-US" sz="2400" b="1" i="1" dirty="0" smtClean="0">
                <a:latin typeface="Arial" panose="020B0604020202020204" pitchFamily="34" charset="0"/>
                <a:cs typeface="Arial" panose="020B0604020202020204" pitchFamily="34" charset="0"/>
              </a:rPr>
              <a:t>public</a:t>
            </a:r>
            <a:r>
              <a:rPr lang="bs-Latn-BA" sz="2400" b="1" i="1" dirty="0">
                <a:latin typeface="Arial" panose="020B0604020202020204" pitchFamily="34" charset="0"/>
                <a:cs typeface="Arial" panose="020B0604020202020204" pitchFamily="34" charset="0"/>
              </a:rPr>
              <a:t>;</a:t>
            </a:r>
            <a:endParaRPr lang="hr-HR" sz="2400" b="1" i="1" dirty="0">
              <a:latin typeface="Arial" panose="020B0604020202020204" pitchFamily="34" charset="0"/>
              <a:cs typeface="Arial" panose="020B0604020202020204" pitchFamily="34" charset="0"/>
            </a:endParaRPr>
          </a:p>
          <a:p>
            <a:pPr marL="514350" indent="-514350">
              <a:buAutoNum type="arabicParenR"/>
              <a:defRPr/>
            </a:pPr>
            <a:r>
              <a:rPr lang="en-US" sz="2400" b="1" i="1" dirty="0" smtClean="0">
                <a:latin typeface="Arial" panose="020B0604020202020204" pitchFamily="34" charset="0"/>
                <a:cs typeface="Arial" panose="020B0604020202020204" pitchFamily="34" charset="0"/>
              </a:rPr>
              <a:t>Honesty</a:t>
            </a:r>
            <a:r>
              <a:rPr lang="bs-Latn-BA" sz="2400" b="1" i="1" dirty="0" smtClean="0">
                <a:latin typeface="Arial" panose="020B0604020202020204" pitchFamily="34" charset="0"/>
                <a:cs typeface="Arial" panose="020B0604020202020204" pitchFamily="34" charset="0"/>
              </a:rPr>
              <a:t>;</a:t>
            </a:r>
            <a:endParaRPr lang="hr-HR" sz="2400" b="1" i="1" dirty="0">
              <a:latin typeface="Arial" panose="020B0604020202020204" pitchFamily="34" charset="0"/>
              <a:cs typeface="Arial" panose="020B0604020202020204" pitchFamily="34" charset="0"/>
            </a:endParaRPr>
          </a:p>
          <a:p>
            <a:pPr marL="0" indent="0">
              <a:buNone/>
              <a:defRPr/>
            </a:pPr>
            <a:r>
              <a:rPr lang="bs-Latn-BA" altLang="sr-Latn-RS" sz="2400" b="1" i="1" dirty="0" smtClean="0">
                <a:latin typeface="Arial" panose="020B0604020202020204" pitchFamily="34" charset="0"/>
                <a:cs typeface="Arial" panose="020B0604020202020204" pitchFamily="34" charset="0"/>
              </a:rPr>
              <a:t>3</a:t>
            </a:r>
            <a:r>
              <a:rPr lang="hr-HR" sz="2400" b="1"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 </a:t>
            </a:r>
            <a:r>
              <a:rPr lang="bs-Latn-BA" sz="2400" b="1" i="1" dirty="0" smtClean="0">
                <a:latin typeface="Arial" panose="020B0604020202020204" pitchFamily="34" charset="0"/>
                <a:cs typeface="Arial" panose="020B0604020202020204" pitchFamily="34" charset="0"/>
              </a:rPr>
              <a:t>  </a:t>
            </a:r>
            <a:r>
              <a:rPr lang="en-US" sz="2400" b="1" i="1" dirty="0" smtClean="0">
                <a:latin typeface="Arial" panose="020B0604020202020204" pitchFamily="34" charset="0"/>
                <a:cs typeface="Arial" panose="020B0604020202020204" pitchFamily="34" charset="0"/>
              </a:rPr>
              <a:t>Integrity</a:t>
            </a:r>
            <a:r>
              <a:rPr lang="bs-Latn-BA" sz="2400" b="1" i="1" dirty="0" smtClean="0">
                <a:latin typeface="Arial" panose="020B0604020202020204" pitchFamily="34" charset="0"/>
                <a:cs typeface="Arial" panose="020B0604020202020204" pitchFamily="34" charset="0"/>
              </a:rPr>
              <a:t>;</a:t>
            </a:r>
            <a:endParaRPr lang="bs-Latn-BA" sz="2400" b="1" i="1" dirty="0">
              <a:latin typeface="Arial" panose="020B0604020202020204" pitchFamily="34" charset="0"/>
              <a:cs typeface="Arial" panose="020B0604020202020204" pitchFamily="34" charset="0"/>
            </a:endParaRPr>
          </a:p>
          <a:p>
            <a:pPr marL="0" indent="0">
              <a:buNone/>
              <a:defRPr/>
            </a:pPr>
            <a:r>
              <a:rPr lang="bs-Latn-BA" sz="2400" b="1" i="1" dirty="0" smtClean="0">
                <a:latin typeface="Arial" panose="020B0604020202020204" pitchFamily="34" charset="0"/>
                <a:cs typeface="Arial" panose="020B0604020202020204" pitchFamily="34" charset="0"/>
              </a:rPr>
              <a:t>4</a:t>
            </a:r>
            <a:r>
              <a:rPr lang="hr-HR" sz="2400" b="1" i="1" dirty="0">
                <a:latin typeface="Arial" panose="020B0604020202020204" pitchFamily="34" charset="0"/>
                <a:cs typeface="Arial" panose="020B0604020202020204" pitchFamily="34" charset="0"/>
              </a:rPr>
              <a:t>) </a:t>
            </a:r>
            <a:r>
              <a:rPr lang="hr-HR" sz="2400" b="1" i="1" dirty="0" smtClean="0">
                <a:latin typeface="Arial" panose="020B0604020202020204" pitchFamily="34" charset="0"/>
                <a:cs typeface="Arial" panose="020B0604020202020204" pitchFamily="34" charset="0"/>
              </a:rPr>
              <a:t> </a:t>
            </a:r>
            <a:r>
              <a:rPr lang="en-US" sz="2400" b="1" i="1" dirty="0" smtClean="0">
                <a:latin typeface="Arial" panose="020B0604020202020204" pitchFamily="34" charset="0"/>
                <a:cs typeface="Arial" panose="020B0604020202020204" pitchFamily="34" charset="0"/>
              </a:rPr>
              <a:t>Objectivity</a:t>
            </a:r>
            <a:r>
              <a:rPr lang="hr-HR" sz="2400" dirty="0">
                <a:latin typeface="Arial" panose="020B0604020202020204" pitchFamily="34" charset="0"/>
                <a:cs typeface="Arial" panose="020B0604020202020204" pitchFamily="34" charset="0"/>
              </a:rPr>
              <a:t>;</a:t>
            </a:r>
            <a:endParaRPr lang="hr-HR" sz="2400" dirty="0" smtClean="0">
              <a:latin typeface="Arial" panose="020B0604020202020204" pitchFamily="34" charset="0"/>
              <a:cs typeface="Arial" panose="020B0604020202020204" pitchFamily="34" charset="0"/>
            </a:endParaRPr>
          </a:p>
          <a:p>
            <a:pPr marL="0" indent="0">
              <a:buNone/>
              <a:defRPr/>
            </a:pPr>
            <a:r>
              <a:rPr lang="bs-Latn-BA" altLang="sr-Latn-RS" sz="2400" b="1" dirty="0" smtClean="0">
                <a:latin typeface="Arial" panose="020B0604020202020204" pitchFamily="34" charset="0"/>
                <a:cs typeface="Arial" panose="020B0604020202020204" pitchFamily="34" charset="0"/>
              </a:rPr>
              <a:t>5</a:t>
            </a:r>
            <a:r>
              <a:rPr lang="hr-HR" sz="2400" b="1" i="1" dirty="0">
                <a:latin typeface="Arial" panose="020B0604020202020204" pitchFamily="34" charset="0"/>
                <a:cs typeface="Arial" panose="020B0604020202020204" pitchFamily="34" charset="0"/>
              </a:rPr>
              <a:t>) </a:t>
            </a:r>
            <a:r>
              <a:rPr lang="hr-HR" sz="2400" b="1" i="1" dirty="0" smtClean="0">
                <a:latin typeface="Arial" panose="020B0604020202020204" pitchFamily="34" charset="0"/>
                <a:cs typeface="Arial" panose="020B0604020202020204" pitchFamily="34" charset="0"/>
              </a:rPr>
              <a:t> </a:t>
            </a:r>
            <a:r>
              <a:rPr lang="en-US" sz="2400" b="1" i="1" dirty="0" smtClean="0">
                <a:latin typeface="Arial" panose="020B0604020202020204" pitchFamily="34" charset="0"/>
                <a:cs typeface="Arial" panose="020B0604020202020204" pitchFamily="34" charset="0"/>
              </a:rPr>
              <a:t>Openness.</a:t>
            </a:r>
            <a:endParaRPr lang="bs-Latn-BA" altLang="sr-Latn-RS" sz="2400" b="1" i="1" dirty="0">
              <a:latin typeface="Arial" panose="020B0604020202020204" pitchFamily="34" charset="0"/>
              <a:cs typeface="Arial" panose="020B0604020202020204" pitchFamily="34" charset="0"/>
            </a:endParaRPr>
          </a:p>
          <a:p>
            <a:pPr marL="0" lvl="0" indent="0">
              <a:buNone/>
            </a:pP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861048"/>
            <a:ext cx="2576832" cy="1934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1032</Words>
  <Application>Microsoft Office PowerPoint</Application>
  <PresentationFormat>On-screen Show (4:3)</PresentationFormat>
  <Paragraphs>120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Bosnia and Herzegovina Parliamentary Assembly of Bosnia and Herzegovina</vt:lpstr>
      <vt:lpstr>PowerPoint Presentation</vt:lpstr>
      <vt:lpstr>PowerPoint Presentation</vt:lpstr>
      <vt:lpstr>INTRODUCTION</vt:lpstr>
      <vt:lpstr>PowerPoint Presentation</vt:lpstr>
      <vt:lpstr>PowerPoint Presentation</vt:lpstr>
      <vt:lpstr>SUBJECT OF THE CODE OF CONDUCT</vt:lpstr>
      <vt:lpstr>PRINCIPLES</vt:lpstr>
      <vt:lpstr>GENERAL ETHICS AND BEHAVIOUR</vt:lpstr>
      <vt:lpstr>Behavior of elected representatives</vt:lpstr>
      <vt:lpstr>PowerPoint Presentation</vt:lpstr>
      <vt:lpstr>PowerPoint Presentation</vt:lpstr>
      <vt:lpstr>OBLIGATIONS OF ELECTED OFFICIALS</vt:lpstr>
      <vt:lpstr>MANNER OF SUPERVISION</vt:lpstr>
      <vt:lpstr>RELATIONS WITH THE PUBLIC, staff and THE MEDIA</vt:lpstr>
      <vt:lpstr> MEASURES FOR VIOLATION OF THE CODE </vt:lpstr>
      <vt:lpstr>JURISDICTION AND THE RIGHT TO APPEAL</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Emina Jahic</dc:creator>
  <cp:lastModifiedBy>Emina Jahic</cp:lastModifiedBy>
  <cp:revision>97</cp:revision>
  <dcterms:created xsi:type="dcterms:W3CDTF">2010-09-22T09:27:46Z</dcterms:created>
  <dcterms:modified xsi:type="dcterms:W3CDTF">2014-05-06T08:45:01Z</dcterms:modified>
</cp:coreProperties>
</file>